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91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64" r:id="rId14"/>
    <p:sldId id="269" r:id="rId15"/>
    <p:sldId id="270" r:id="rId16"/>
    <p:sldId id="272" r:id="rId17"/>
    <p:sldId id="271" r:id="rId18"/>
    <p:sldId id="273" r:id="rId19"/>
    <p:sldId id="274" r:id="rId20"/>
    <p:sldId id="292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7" r:id="rId29"/>
    <p:sldId id="288" r:id="rId30"/>
    <p:sldId id="293" r:id="rId31"/>
    <p:sldId id="282" r:id="rId32"/>
    <p:sldId id="301" r:id="rId33"/>
    <p:sldId id="294" r:id="rId34"/>
    <p:sldId id="296" r:id="rId35"/>
    <p:sldId id="304" r:id="rId36"/>
    <p:sldId id="305" r:id="rId37"/>
    <p:sldId id="306" r:id="rId38"/>
    <p:sldId id="300" r:id="rId39"/>
    <p:sldId id="307" r:id="rId40"/>
    <p:sldId id="302" r:id="rId41"/>
    <p:sldId id="283" r:id="rId42"/>
    <p:sldId id="284" r:id="rId43"/>
    <p:sldId id="289" r:id="rId44"/>
    <p:sldId id="290" r:id="rId45"/>
    <p:sldId id="285" r:id="rId46"/>
    <p:sldId id="286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50000" autoAdjust="0"/>
  </p:normalViewPr>
  <p:slideViewPr>
    <p:cSldViewPr snapToGrid="0" snapToObjects="1">
      <p:cViewPr>
        <p:scale>
          <a:sx n="68" d="100"/>
          <a:sy n="68" d="100"/>
        </p:scale>
        <p:origin x="1624" y="1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48.emf"/><Relationship Id="rId8" Type="http://schemas.openxmlformats.org/officeDocument/2006/relationships/image" Target="../media/image49.emf"/><Relationship Id="rId9" Type="http://schemas.openxmlformats.org/officeDocument/2006/relationships/image" Target="../media/image50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51.emf"/><Relationship Id="rId8" Type="http://schemas.openxmlformats.org/officeDocument/2006/relationships/image" Target="../media/image52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51.emf"/><Relationship Id="rId8" Type="http://schemas.openxmlformats.org/officeDocument/2006/relationships/image" Target="../media/image53.emf"/><Relationship Id="rId9" Type="http://schemas.openxmlformats.org/officeDocument/2006/relationships/image" Target="../media/image54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51.emf"/><Relationship Id="rId8" Type="http://schemas.openxmlformats.org/officeDocument/2006/relationships/image" Target="../media/image55.emf"/><Relationship Id="rId9" Type="http://schemas.openxmlformats.org/officeDocument/2006/relationships/image" Target="../media/image56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57.emf"/><Relationship Id="rId8" Type="http://schemas.openxmlformats.org/officeDocument/2006/relationships/image" Target="../media/image58.emf"/><Relationship Id="rId9" Type="http://schemas.openxmlformats.org/officeDocument/2006/relationships/image" Target="../media/image51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57.emf"/><Relationship Id="rId8" Type="http://schemas.openxmlformats.org/officeDocument/2006/relationships/image" Target="../media/image58.emf"/><Relationship Id="rId9" Type="http://schemas.openxmlformats.org/officeDocument/2006/relationships/image" Target="../media/image51.emf"/><Relationship Id="rId10" Type="http://schemas.openxmlformats.org/officeDocument/2006/relationships/image" Target="../media/image59.emf"/><Relationship Id="rId11" Type="http://schemas.openxmlformats.org/officeDocument/2006/relationships/image" Target="../media/image60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57.emf"/><Relationship Id="rId8" Type="http://schemas.openxmlformats.org/officeDocument/2006/relationships/image" Target="../media/image58.emf"/><Relationship Id="rId9" Type="http://schemas.openxmlformats.org/officeDocument/2006/relationships/image" Target="../media/image51.emf"/><Relationship Id="rId10" Type="http://schemas.openxmlformats.org/officeDocument/2006/relationships/image" Target="../media/image61.emf"/><Relationship Id="rId11" Type="http://schemas.openxmlformats.org/officeDocument/2006/relationships/image" Target="../media/image62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24.v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emf"/><Relationship Id="rId12" Type="http://schemas.openxmlformats.org/officeDocument/2006/relationships/image" Target="../media/image65.emf"/><Relationship Id="rId13" Type="http://schemas.openxmlformats.org/officeDocument/2006/relationships/image" Target="../media/image66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57.emf"/><Relationship Id="rId8" Type="http://schemas.openxmlformats.org/officeDocument/2006/relationships/image" Target="../media/image58.emf"/><Relationship Id="rId9" Type="http://schemas.openxmlformats.org/officeDocument/2006/relationships/image" Target="../media/image63.emf"/><Relationship Id="rId10" Type="http://schemas.openxmlformats.org/officeDocument/2006/relationships/image" Target="../media/image6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3/4/18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67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44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08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10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25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16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28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52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28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3/4/18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1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3/4/18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8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3/4/18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77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57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56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F251-9293-E549-ADD9-CEA99722651D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65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14.e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15.emf"/><Relationship Id="rId7" Type="http://schemas.openxmlformats.org/officeDocument/2006/relationships/image" Target="../media/image16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17.emf"/><Relationship Id="rId5" Type="http://schemas.openxmlformats.org/officeDocument/2006/relationships/image" Target="../media/image18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20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21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23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24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25.e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26.e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27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28.emf"/><Relationship Id="rId5" Type="http://schemas.openxmlformats.org/officeDocument/2006/relationships/image" Target="../media/image29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oleObject" Target="../embeddings/oleObject22.bin"/><Relationship Id="rId5" Type="http://schemas.openxmlformats.org/officeDocument/2006/relationships/image" Target="../media/image31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24.bin"/><Relationship Id="rId6" Type="http://schemas.openxmlformats.org/officeDocument/2006/relationships/image" Target="../media/image37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26.bin"/><Relationship Id="rId6" Type="http://schemas.openxmlformats.org/officeDocument/2006/relationships/image" Target="../media/image39.emf"/><Relationship Id="rId7" Type="http://schemas.openxmlformats.org/officeDocument/2006/relationships/oleObject" Target="../embeddings/oleObject27.bin"/><Relationship Id="rId8" Type="http://schemas.openxmlformats.org/officeDocument/2006/relationships/image" Target="../media/image40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emf"/><Relationship Id="rId12" Type="http://schemas.openxmlformats.org/officeDocument/2006/relationships/oleObject" Target="../embeddings/oleObject32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33.bin"/><Relationship Id="rId15" Type="http://schemas.openxmlformats.org/officeDocument/2006/relationships/image" Target="../media/image47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28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29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30.bin"/><Relationship Id="rId9" Type="http://schemas.openxmlformats.org/officeDocument/2006/relationships/image" Target="../media/image44.emf"/><Relationship Id="rId10" Type="http://schemas.openxmlformats.org/officeDocument/2006/relationships/oleObject" Target="../embeddings/oleObject31.bin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emf"/><Relationship Id="rId20" Type="http://schemas.openxmlformats.org/officeDocument/2006/relationships/oleObject" Target="../embeddings/oleObject42.bin"/><Relationship Id="rId21" Type="http://schemas.openxmlformats.org/officeDocument/2006/relationships/image" Target="../media/image50.emf"/><Relationship Id="rId10" Type="http://schemas.openxmlformats.org/officeDocument/2006/relationships/oleObject" Target="../embeddings/oleObject37.bin"/><Relationship Id="rId11" Type="http://schemas.openxmlformats.org/officeDocument/2006/relationships/image" Target="../media/image45.emf"/><Relationship Id="rId12" Type="http://schemas.openxmlformats.org/officeDocument/2006/relationships/oleObject" Target="../embeddings/oleObject38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39.bin"/><Relationship Id="rId15" Type="http://schemas.openxmlformats.org/officeDocument/2006/relationships/image" Target="../media/image47.emf"/><Relationship Id="rId16" Type="http://schemas.openxmlformats.org/officeDocument/2006/relationships/oleObject" Target="../embeddings/oleObject40.bin"/><Relationship Id="rId17" Type="http://schemas.openxmlformats.org/officeDocument/2006/relationships/image" Target="../media/image48.emf"/><Relationship Id="rId18" Type="http://schemas.openxmlformats.org/officeDocument/2006/relationships/oleObject" Target="../embeddings/oleObject41.bin"/><Relationship Id="rId19" Type="http://schemas.openxmlformats.org/officeDocument/2006/relationships/image" Target="../media/image49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34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35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36.bin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emf"/><Relationship Id="rId12" Type="http://schemas.openxmlformats.org/officeDocument/2006/relationships/oleObject" Target="../embeddings/oleObject47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48.bin"/><Relationship Id="rId15" Type="http://schemas.openxmlformats.org/officeDocument/2006/relationships/image" Target="../media/image47.emf"/><Relationship Id="rId16" Type="http://schemas.openxmlformats.org/officeDocument/2006/relationships/oleObject" Target="../embeddings/oleObject49.bin"/><Relationship Id="rId17" Type="http://schemas.openxmlformats.org/officeDocument/2006/relationships/image" Target="../media/image51.emf"/><Relationship Id="rId18" Type="http://schemas.openxmlformats.org/officeDocument/2006/relationships/oleObject" Target="../embeddings/oleObject50.bin"/><Relationship Id="rId19" Type="http://schemas.openxmlformats.org/officeDocument/2006/relationships/image" Target="../media/image52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43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44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45.bin"/><Relationship Id="rId9" Type="http://schemas.openxmlformats.org/officeDocument/2006/relationships/image" Target="../media/image44.emf"/><Relationship Id="rId10" Type="http://schemas.openxmlformats.org/officeDocument/2006/relationships/oleObject" Target="../embeddings/oleObject46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emf"/><Relationship Id="rId20" Type="http://schemas.openxmlformats.org/officeDocument/2006/relationships/oleObject" Target="../embeddings/oleObject59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54.bin"/><Relationship Id="rId11" Type="http://schemas.openxmlformats.org/officeDocument/2006/relationships/image" Target="../media/image45.emf"/><Relationship Id="rId12" Type="http://schemas.openxmlformats.org/officeDocument/2006/relationships/oleObject" Target="../embeddings/oleObject55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56.bin"/><Relationship Id="rId15" Type="http://schemas.openxmlformats.org/officeDocument/2006/relationships/image" Target="../media/image47.emf"/><Relationship Id="rId16" Type="http://schemas.openxmlformats.org/officeDocument/2006/relationships/oleObject" Target="../embeddings/oleObject57.bin"/><Relationship Id="rId17" Type="http://schemas.openxmlformats.org/officeDocument/2006/relationships/image" Target="../media/image51.emf"/><Relationship Id="rId18" Type="http://schemas.openxmlformats.org/officeDocument/2006/relationships/oleObject" Target="../embeddings/oleObject58.bin"/><Relationship Id="rId19" Type="http://schemas.openxmlformats.org/officeDocument/2006/relationships/image" Target="../media/image53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51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52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53.bin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emf"/><Relationship Id="rId20" Type="http://schemas.openxmlformats.org/officeDocument/2006/relationships/oleObject" Target="../embeddings/oleObject68.bin"/><Relationship Id="rId21" Type="http://schemas.openxmlformats.org/officeDocument/2006/relationships/image" Target="../media/image56.emf"/><Relationship Id="rId10" Type="http://schemas.openxmlformats.org/officeDocument/2006/relationships/oleObject" Target="../embeddings/oleObject63.bin"/><Relationship Id="rId11" Type="http://schemas.openxmlformats.org/officeDocument/2006/relationships/image" Target="../media/image45.emf"/><Relationship Id="rId12" Type="http://schemas.openxmlformats.org/officeDocument/2006/relationships/oleObject" Target="../embeddings/oleObject64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65.bin"/><Relationship Id="rId15" Type="http://schemas.openxmlformats.org/officeDocument/2006/relationships/image" Target="../media/image47.emf"/><Relationship Id="rId16" Type="http://schemas.openxmlformats.org/officeDocument/2006/relationships/oleObject" Target="../embeddings/oleObject66.bin"/><Relationship Id="rId17" Type="http://schemas.openxmlformats.org/officeDocument/2006/relationships/image" Target="../media/image51.emf"/><Relationship Id="rId18" Type="http://schemas.openxmlformats.org/officeDocument/2006/relationships/oleObject" Target="../embeddings/oleObject67.bin"/><Relationship Id="rId19" Type="http://schemas.openxmlformats.org/officeDocument/2006/relationships/image" Target="../media/image55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60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61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62.bin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emf"/><Relationship Id="rId20" Type="http://schemas.openxmlformats.org/officeDocument/2006/relationships/oleObject" Target="../embeddings/oleObject77.bin"/><Relationship Id="rId21" Type="http://schemas.openxmlformats.org/officeDocument/2006/relationships/image" Target="../media/image51.emf"/><Relationship Id="rId10" Type="http://schemas.openxmlformats.org/officeDocument/2006/relationships/oleObject" Target="../embeddings/oleObject72.bin"/><Relationship Id="rId11" Type="http://schemas.openxmlformats.org/officeDocument/2006/relationships/image" Target="../media/image45.emf"/><Relationship Id="rId12" Type="http://schemas.openxmlformats.org/officeDocument/2006/relationships/oleObject" Target="../embeddings/oleObject73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74.bin"/><Relationship Id="rId15" Type="http://schemas.openxmlformats.org/officeDocument/2006/relationships/image" Target="../media/image47.emf"/><Relationship Id="rId16" Type="http://schemas.openxmlformats.org/officeDocument/2006/relationships/oleObject" Target="../embeddings/oleObject75.bin"/><Relationship Id="rId17" Type="http://schemas.openxmlformats.org/officeDocument/2006/relationships/image" Target="../media/image57.emf"/><Relationship Id="rId18" Type="http://schemas.openxmlformats.org/officeDocument/2006/relationships/oleObject" Target="../embeddings/oleObject76.bin"/><Relationship Id="rId19" Type="http://schemas.openxmlformats.org/officeDocument/2006/relationships/image" Target="../media/image58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69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70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71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emf"/><Relationship Id="rId20" Type="http://schemas.openxmlformats.org/officeDocument/2006/relationships/oleObject" Target="../embeddings/oleObject86.bin"/><Relationship Id="rId21" Type="http://schemas.openxmlformats.org/officeDocument/2006/relationships/image" Target="../media/image51.emf"/><Relationship Id="rId22" Type="http://schemas.openxmlformats.org/officeDocument/2006/relationships/oleObject" Target="../embeddings/oleObject87.bin"/><Relationship Id="rId23" Type="http://schemas.openxmlformats.org/officeDocument/2006/relationships/image" Target="../media/image59.emf"/><Relationship Id="rId24" Type="http://schemas.openxmlformats.org/officeDocument/2006/relationships/oleObject" Target="../embeddings/oleObject88.bin"/><Relationship Id="rId25" Type="http://schemas.openxmlformats.org/officeDocument/2006/relationships/image" Target="../media/image60.emf"/><Relationship Id="rId10" Type="http://schemas.openxmlformats.org/officeDocument/2006/relationships/oleObject" Target="../embeddings/oleObject81.bin"/><Relationship Id="rId11" Type="http://schemas.openxmlformats.org/officeDocument/2006/relationships/image" Target="../media/image45.emf"/><Relationship Id="rId12" Type="http://schemas.openxmlformats.org/officeDocument/2006/relationships/oleObject" Target="../embeddings/oleObject82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83.bin"/><Relationship Id="rId15" Type="http://schemas.openxmlformats.org/officeDocument/2006/relationships/image" Target="../media/image47.emf"/><Relationship Id="rId16" Type="http://schemas.openxmlformats.org/officeDocument/2006/relationships/oleObject" Target="../embeddings/oleObject84.bin"/><Relationship Id="rId17" Type="http://schemas.openxmlformats.org/officeDocument/2006/relationships/image" Target="../media/image57.emf"/><Relationship Id="rId18" Type="http://schemas.openxmlformats.org/officeDocument/2006/relationships/oleObject" Target="../embeddings/oleObject85.bin"/><Relationship Id="rId19" Type="http://schemas.openxmlformats.org/officeDocument/2006/relationships/image" Target="../media/image58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78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79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80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emf"/><Relationship Id="rId20" Type="http://schemas.openxmlformats.org/officeDocument/2006/relationships/oleObject" Target="../embeddings/oleObject97.bin"/><Relationship Id="rId21" Type="http://schemas.openxmlformats.org/officeDocument/2006/relationships/image" Target="../media/image51.emf"/><Relationship Id="rId22" Type="http://schemas.openxmlformats.org/officeDocument/2006/relationships/oleObject" Target="../embeddings/oleObject98.bin"/><Relationship Id="rId23" Type="http://schemas.openxmlformats.org/officeDocument/2006/relationships/image" Target="../media/image61.emf"/><Relationship Id="rId24" Type="http://schemas.openxmlformats.org/officeDocument/2006/relationships/oleObject" Target="../embeddings/oleObject99.bin"/><Relationship Id="rId25" Type="http://schemas.openxmlformats.org/officeDocument/2006/relationships/image" Target="../media/image62.emf"/><Relationship Id="rId10" Type="http://schemas.openxmlformats.org/officeDocument/2006/relationships/oleObject" Target="../embeddings/oleObject92.bin"/><Relationship Id="rId11" Type="http://schemas.openxmlformats.org/officeDocument/2006/relationships/image" Target="../media/image45.emf"/><Relationship Id="rId12" Type="http://schemas.openxmlformats.org/officeDocument/2006/relationships/oleObject" Target="../embeddings/oleObject93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94.bin"/><Relationship Id="rId15" Type="http://schemas.openxmlformats.org/officeDocument/2006/relationships/image" Target="../media/image47.emf"/><Relationship Id="rId16" Type="http://schemas.openxmlformats.org/officeDocument/2006/relationships/oleObject" Target="../embeddings/oleObject95.bin"/><Relationship Id="rId17" Type="http://schemas.openxmlformats.org/officeDocument/2006/relationships/image" Target="../media/image57.emf"/><Relationship Id="rId18" Type="http://schemas.openxmlformats.org/officeDocument/2006/relationships/oleObject" Target="../embeddings/oleObject96.bin"/><Relationship Id="rId19" Type="http://schemas.openxmlformats.org/officeDocument/2006/relationships/image" Target="../media/image58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89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90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9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5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6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7.emf"/><Relationship Id="rId9" Type="http://schemas.openxmlformats.org/officeDocument/2006/relationships/oleObject" Target="../embeddings/oleObject8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emf"/><Relationship Id="rId20" Type="http://schemas.openxmlformats.org/officeDocument/2006/relationships/oleObject" Target="../embeddings/oleObject108.bin"/><Relationship Id="rId21" Type="http://schemas.openxmlformats.org/officeDocument/2006/relationships/image" Target="../media/image63.emf"/><Relationship Id="rId22" Type="http://schemas.openxmlformats.org/officeDocument/2006/relationships/oleObject" Target="../embeddings/oleObject109.bin"/><Relationship Id="rId23" Type="http://schemas.openxmlformats.org/officeDocument/2006/relationships/image" Target="../media/image64.emf"/><Relationship Id="rId24" Type="http://schemas.openxmlformats.org/officeDocument/2006/relationships/oleObject" Target="../embeddings/oleObject110.bin"/><Relationship Id="rId25" Type="http://schemas.openxmlformats.org/officeDocument/2006/relationships/image" Target="../media/image51.emf"/><Relationship Id="rId26" Type="http://schemas.openxmlformats.org/officeDocument/2006/relationships/oleObject" Target="../embeddings/oleObject111.bin"/><Relationship Id="rId27" Type="http://schemas.openxmlformats.org/officeDocument/2006/relationships/image" Target="../media/image65.emf"/><Relationship Id="rId28" Type="http://schemas.openxmlformats.org/officeDocument/2006/relationships/oleObject" Target="../embeddings/oleObject112.bin"/><Relationship Id="rId29" Type="http://schemas.openxmlformats.org/officeDocument/2006/relationships/image" Target="../media/image66.emf"/><Relationship Id="rId10" Type="http://schemas.openxmlformats.org/officeDocument/2006/relationships/oleObject" Target="../embeddings/oleObject103.bin"/><Relationship Id="rId11" Type="http://schemas.openxmlformats.org/officeDocument/2006/relationships/image" Target="../media/image45.emf"/><Relationship Id="rId12" Type="http://schemas.openxmlformats.org/officeDocument/2006/relationships/oleObject" Target="../embeddings/oleObject104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105.bin"/><Relationship Id="rId15" Type="http://schemas.openxmlformats.org/officeDocument/2006/relationships/image" Target="../media/image47.emf"/><Relationship Id="rId16" Type="http://schemas.openxmlformats.org/officeDocument/2006/relationships/oleObject" Target="../embeddings/oleObject106.bin"/><Relationship Id="rId17" Type="http://schemas.openxmlformats.org/officeDocument/2006/relationships/image" Target="../media/image57.emf"/><Relationship Id="rId18" Type="http://schemas.openxmlformats.org/officeDocument/2006/relationships/oleObject" Target="../embeddings/oleObject107.bin"/><Relationship Id="rId19" Type="http://schemas.openxmlformats.org/officeDocument/2006/relationships/image" Target="../media/image58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100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101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102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13.bin"/><Relationship Id="rId5" Type="http://schemas.openxmlformats.org/officeDocument/2006/relationships/image" Target="../media/image69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oleObject" Target="../embeddings/oleObject9.bin"/><Relationship Id="rId5" Type="http://schemas.openxmlformats.org/officeDocument/2006/relationships/image" Target="../media/image10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1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90550" y="1501775"/>
            <a:ext cx="10191750" cy="1470025"/>
          </a:xfrm>
        </p:spPr>
        <p:txBody>
          <a:bodyPr>
            <a:noAutofit/>
          </a:bodyPr>
          <a:lstStyle/>
          <a:p>
            <a:r>
              <a:rPr lang="en-US" sz="3200" dirty="0" smtClean="0"/>
              <a:t>Lecture </a:t>
            </a:r>
            <a:r>
              <a:rPr lang="en-US" sz="3200" dirty="0" smtClean="0"/>
              <a:t>12-13: Basic Neural Nets </a:t>
            </a:r>
            <a:br>
              <a:rPr lang="en-US" sz="3200" dirty="0" smtClean="0"/>
            </a:br>
            <a:r>
              <a:rPr lang="en-US" sz="3200" dirty="0" smtClean="0"/>
              <a:t>Deep </a:t>
            </a:r>
            <a:r>
              <a:rPr lang="en-US" sz="3200" dirty="0" smtClean="0"/>
              <a:t>Feedforward </a:t>
            </a:r>
            <a:r>
              <a:rPr lang="en-US" sz="3200" dirty="0" smtClean="0"/>
              <a:t>Networks</a:t>
            </a:r>
            <a:br>
              <a:rPr lang="en-US" sz="3200" dirty="0" smtClean="0"/>
            </a:br>
            <a:r>
              <a:rPr lang="cs-CZ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 </a:t>
            </a:r>
            <a:r>
              <a:rPr lang="cs-CZ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109B, </a:t>
            </a:r>
            <a:r>
              <a:rPr lang="cs-CZ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 </a:t>
            </a:r>
            <a:r>
              <a:rPr lang="cs-CZ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121B, </a:t>
            </a:r>
            <a:r>
              <a:rPr lang="cs-CZ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 </a:t>
            </a:r>
            <a:r>
              <a:rPr lang="cs-CZ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209B, </a:t>
            </a:r>
            <a:r>
              <a:rPr lang="is-I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CSE 109B</a:t>
            </a:r>
            <a:br>
              <a:rPr lang="is-I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cs-CZ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cs-CZ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9175" y="2952750"/>
            <a:ext cx="6991350" cy="1752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Mark Glickman 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dirty="0" err="1" smtClean="0">
                <a:solidFill>
                  <a:schemeClr val="tx1"/>
                </a:solidFill>
              </a:rPr>
              <a:t>Pavlos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Protopapas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747488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960" y="4017008"/>
            <a:ext cx="1192274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301" y="4017008"/>
            <a:ext cx="1225296" cy="137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8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dirty="0" smtClean="0">
                <a:solidFill>
                  <a:srgbClr val="0000FF"/>
                </a:solidFill>
              </a:rPr>
              <a:t>sigmoid output + squared loss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92104"/>
              </p:ext>
            </p:extLst>
          </p:nvPr>
        </p:nvGraphicFramePr>
        <p:xfrm>
          <a:off x="1508125" y="2603726"/>
          <a:ext cx="1873250" cy="866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4" name="Equation" r:id="rId3" imgW="850900" imgH="393700" progId="Equation.3">
                  <p:embed/>
                </p:oleObj>
              </mc:Choice>
              <mc:Fallback>
                <p:oleObj name="Equation" r:id="rId3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8125" y="2603726"/>
                        <a:ext cx="1873250" cy="866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240574"/>
              </p:ext>
            </p:extLst>
          </p:nvPr>
        </p:nvGraphicFramePr>
        <p:xfrm>
          <a:off x="5045075" y="2757488"/>
          <a:ext cx="28511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5" name="Equation" r:id="rId5" imgW="1295400" imgH="254000" progId="Equation.3">
                  <p:embed/>
                </p:oleObj>
              </mc:Choice>
              <mc:Fallback>
                <p:oleObj name="Equation" r:id="rId5" imgW="1295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5075" y="2757488"/>
                        <a:ext cx="285115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082811"/>
            <a:ext cx="9144000" cy="204335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5572125" y="3889375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45075" y="3521015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Flat surfaces</a:t>
            </a:r>
            <a:endParaRPr lang="en-US" sz="2400" i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692901" y="3889375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53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dirty="0" smtClean="0">
                <a:solidFill>
                  <a:srgbClr val="0000FF"/>
                </a:solidFill>
              </a:rPr>
              <a:t>sigmoid output + cross-entropy loss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135240"/>
              </p:ext>
            </p:extLst>
          </p:nvPr>
        </p:nvGraphicFramePr>
        <p:xfrm>
          <a:off x="2092325" y="2798763"/>
          <a:ext cx="517048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8" name="Equation" r:id="rId3" imgW="2349500" imgH="215900" progId="Equation.3">
                  <p:embed/>
                </p:oleObj>
              </mc:Choice>
              <mc:Fallback>
                <p:oleObj name="Equation" r:id="rId3" imgW="2349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2325" y="2798763"/>
                        <a:ext cx="5170488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683124" y="3521015"/>
            <a:ext cx="312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800000"/>
                </a:solidFill>
              </a:rPr>
              <a:t>l</a:t>
            </a:r>
            <a:r>
              <a:rPr lang="en-US" sz="2400" i="1" dirty="0" smtClean="0">
                <a:solidFill>
                  <a:srgbClr val="800000"/>
                </a:solidFill>
              </a:rPr>
              <a:t>og undoes </a:t>
            </a:r>
            <a:r>
              <a:rPr lang="en-US" sz="2400" i="1" dirty="0" err="1" smtClean="0">
                <a:solidFill>
                  <a:srgbClr val="800000"/>
                </a:solidFill>
              </a:rPr>
              <a:t>exp</a:t>
            </a:r>
            <a:endParaRPr lang="en-US" sz="2400" i="1" dirty="0">
              <a:solidFill>
                <a:srgbClr val="8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81850"/>
            <a:ext cx="9144000" cy="204907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5572125" y="3889375"/>
            <a:ext cx="269876" cy="73025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692901" y="3889375"/>
            <a:ext cx="212724" cy="61912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33876" y="6116578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rgbClr val="800000"/>
                </a:solidFill>
              </a:rPr>
              <a:t>Saturates only when the model makes correct predictions</a:t>
            </a:r>
            <a:endParaRPr lang="en-US" sz="2000" i="1" dirty="0">
              <a:solidFill>
                <a:srgbClr val="80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3968751" y="5738813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842249" y="5803047"/>
            <a:ext cx="476251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55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Output units</a:t>
            </a:r>
          </a:p>
          <a:p>
            <a:r>
              <a:rPr lang="en-US" dirty="0" smtClean="0"/>
              <a:t>Hidden units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/>
              <a:t>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82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822"/>
            <a:ext cx="7826375" cy="49782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2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(</a:t>
            </a:r>
            <a:r>
              <a:rPr lang="en-US" dirty="0" err="1" smtClean="0">
                <a:solidFill>
                  <a:srgbClr val="7F7F7F"/>
                </a:solidFill>
              </a:rPr>
              <a:t>Goodfellow</a:t>
            </a:r>
            <a:r>
              <a:rPr lang="en-US" dirty="0" smtClean="0">
                <a:solidFill>
                  <a:srgbClr val="7F7F7F"/>
                </a:solidFill>
              </a:rPr>
              <a:t> 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5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Discrete / </a:t>
            </a:r>
            <a:r>
              <a:rPr lang="en-US" dirty="0" err="1"/>
              <a:t>M</a:t>
            </a:r>
            <a:r>
              <a:rPr lang="en-US" dirty="0" err="1" smtClean="0"/>
              <a:t>ultinoulli</a:t>
            </a:r>
            <a:r>
              <a:rPr lang="en-US" dirty="0" smtClean="0"/>
              <a:t> output distribution</a:t>
            </a:r>
          </a:p>
          <a:p>
            <a:r>
              <a:rPr lang="en-US" dirty="0" smtClean="0"/>
              <a:t>For output scores </a:t>
            </a:r>
            <a:r>
              <a:rPr lang="en-US" i="1" dirty="0" smtClean="0"/>
              <a:t>z</a:t>
            </a:r>
            <a:r>
              <a:rPr lang="en-US" i="1" baseline="-25000" dirty="0" smtClean="0"/>
              <a:t>1</a:t>
            </a:r>
            <a:r>
              <a:rPr lang="en-US" i="1" dirty="0" smtClean="0"/>
              <a:t>, …, </a:t>
            </a:r>
            <a:r>
              <a:rPr lang="en-US" i="1" dirty="0" err="1" smtClean="0"/>
              <a:t>z</a:t>
            </a:r>
            <a:r>
              <a:rPr lang="en-US" i="1" baseline="-25000" dirty="0" err="1" smtClean="0"/>
              <a:t>n</a:t>
            </a:r>
            <a:endParaRPr lang="en-US" i="1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Log-likelihood undoes </a:t>
            </a:r>
            <a:r>
              <a:rPr lang="en-US" dirty="0" err="1" smtClean="0"/>
              <a:t>exp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936823"/>
              </p:ext>
            </p:extLst>
          </p:nvPr>
        </p:nvGraphicFramePr>
        <p:xfrm>
          <a:off x="2944813" y="2806701"/>
          <a:ext cx="3465512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0" name="Equation" r:id="rId3" imgW="1574800" imgH="495300" progId="Equation.3">
                  <p:embed/>
                </p:oleObj>
              </mc:Choice>
              <mc:Fallback>
                <p:oleObj name="Equation" r:id="rId3" imgW="15748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44813" y="2806701"/>
                        <a:ext cx="3465512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724655"/>
              </p:ext>
            </p:extLst>
          </p:nvPr>
        </p:nvGraphicFramePr>
        <p:xfrm>
          <a:off x="2316163" y="4768851"/>
          <a:ext cx="4722812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1" name="Equation" r:id="rId5" imgW="2146300" imgH="635000" progId="Equation.3">
                  <p:embed/>
                </p:oleObj>
              </mc:Choice>
              <mc:Fallback>
                <p:oleObj name="Equation" r:id="rId5" imgW="21463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16163" y="4768851"/>
                        <a:ext cx="4722812" cy="140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94200" y="6270625"/>
            <a:ext cx="4603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(Score to target label – Maximum score)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90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Mixture Density 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44227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2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59292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 smtClean="0"/>
              <a:t>Output units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Hidden units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/>
              <a:t>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4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48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w</a:t>
            </a:r>
            <a:r>
              <a:rPr lang="en-US" dirty="0" smtClean="0">
                <a:latin typeface="Calibri"/>
                <a:cs typeface="Calibri"/>
              </a:rPr>
              <a:t>ith activation function </a:t>
            </a:r>
            <a:r>
              <a:rPr lang="en-US" i="1" dirty="0" smtClean="0">
                <a:latin typeface="Times"/>
                <a:cs typeface="Times"/>
              </a:rPr>
              <a:t>g</a:t>
            </a:r>
          </a:p>
          <a:p>
            <a:pPr marL="0" indent="0">
              <a:buNone/>
            </a:pPr>
            <a:endParaRPr lang="en-US" sz="1200" i="1" dirty="0" smtClean="0">
              <a:latin typeface="Times"/>
              <a:cs typeface="Times"/>
            </a:endParaRPr>
          </a:p>
          <a:p>
            <a:pPr lvl="1"/>
            <a:r>
              <a:rPr lang="en-US" dirty="0" smtClean="0"/>
              <a:t>Ensure </a:t>
            </a:r>
            <a:r>
              <a:rPr lang="en-US" dirty="0" smtClean="0">
                <a:solidFill>
                  <a:srgbClr val="0000FF"/>
                </a:solidFill>
              </a:rPr>
              <a:t>gradients </a:t>
            </a:r>
            <a:r>
              <a:rPr lang="en-US" dirty="0">
                <a:solidFill>
                  <a:srgbClr val="0000FF"/>
                </a:solidFill>
              </a:rPr>
              <a:t>remain large </a:t>
            </a:r>
            <a:r>
              <a:rPr lang="en-US" dirty="0"/>
              <a:t>through </a:t>
            </a:r>
            <a:r>
              <a:rPr lang="en-US" dirty="0" smtClean="0"/>
              <a:t>hidden unit</a:t>
            </a:r>
          </a:p>
          <a:p>
            <a:pPr lvl="1"/>
            <a:r>
              <a:rPr lang="en-US" dirty="0" smtClean="0"/>
              <a:t>Preferred: </a:t>
            </a:r>
            <a:r>
              <a:rPr lang="en-US" dirty="0" smtClean="0">
                <a:solidFill>
                  <a:srgbClr val="0000FF"/>
                </a:solidFill>
              </a:rPr>
              <a:t>piece-wise linear activation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Avoid sigmoid</a:t>
            </a:r>
            <a:r>
              <a:rPr lang="en-US" dirty="0" smtClean="0"/>
              <a:t>/</a:t>
            </a:r>
            <a:r>
              <a:rPr lang="en-US" dirty="0" err="1" smtClean="0"/>
              <a:t>tanh</a:t>
            </a:r>
            <a:r>
              <a:rPr lang="en-US" dirty="0" smtClean="0"/>
              <a:t> activation</a:t>
            </a:r>
          </a:p>
          <a:p>
            <a:pPr lvl="2"/>
            <a:r>
              <a:rPr lang="en-US" dirty="0" smtClean="0"/>
              <a:t>Do not provide useful gradient info when they saturate</a:t>
            </a:r>
            <a:endParaRPr lang="en-US" dirty="0"/>
          </a:p>
          <a:p>
            <a:endParaRPr lang="en-US" dirty="0">
              <a:latin typeface="Calibri"/>
              <a:cs typeface="Calibri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775642"/>
              </p:ext>
            </p:extLst>
          </p:nvPr>
        </p:nvGraphicFramePr>
        <p:xfrm>
          <a:off x="3223795" y="1873316"/>
          <a:ext cx="2796425" cy="65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2" name="Equation" r:id="rId3" imgW="977900" imgH="228600" progId="Equation.3">
                  <p:embed/>
                </p:oleObj>
              </mc:Choice>
              <mc:Fallback>
                <p:oleObj name="Equation" r:id="rId3" imgW="977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23795" y="1873316"/>
                        <a:ext cx="2796425" cy="654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62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921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Rectified Linear Units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Gradient is 1 whenever unit is active</a:t>
            </a:r>
          </a:p>
          <a:p>
            <a:pPr lvl="1"/>
            <a:r>
              <a:rPr lang="en-US" dirty="0" smtClean="0"/>
              <a:t>More useful for learning compared to sigmoid</a:t>
            </a:r>
          </a:p>
          <a:p>
            <a:pPr lvl="1"/>
            <a:r>
              <a:rPr lang="en-US" dirty="0"/>
              <a:t>No useful gradient information when z&lt;</a:t>
            </a:r>
            <a:r>
              <a:rPr lang="en-US" dirty="0" smtClean="0"/>
              <a:t>0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804507"/>
              </p:ext>
            </p:extLst>
          </p:nvPr>
        </p:nvGraphicFramePr>
        <p:xfrm>
          <a:off x="3427413" y="2277085"/>
          <a:ext cx="22621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4" name="Equation" r:id="rId3" imgW="1028700" imgH="203200" progId="Equation.3">
                  <p:embed/>
                </p:oleObj>
              </mc:Choice>
              <mc:Fallback>
                <p:oleObj name="Equation" r:id="rId3" imgW="1028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7413" y="2277085"/>
                        <a:ext cx="2262188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5231913" y="4056979"/>
            <a:ext cx="18956" cy="11152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410662" y="3043550"/>
            <a:ext cx="1642501" cy="164250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508427" y="4695177"/>
            <a:ext cx="1911358" cy="1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68955" y="472653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4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</a:t>
            </a:r>
            <a:r>
              <a:rPr lang="en-US" dirty="0" err="1" smtClean="0"/>
              <a:t>ReLU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4425"/>
          </a:xfrm>
        </p:spPr>
        <p:txBody>
          <a:bodyPr>
            <a:normAutofit/>
          </a:bodyPr>
          <a:lstStyle/>
          <a:p>
            <a:r>
              <a:rPr lang="en-US" dirty="0" smtClean="0"/>
              <a:t>Generalization: For          ,</a:t>
            </a:r>
          </a:p>
          <a:p>
            <a:endParaRPr lang="en-US" sz="8800" dirty="0"/>
          </a:p>
          <a:p>
            <a:r>
              <a:rPr lang="en-US" dirty="0" smtClean="0"/>
              <a:t>E.g. Absolute value </a:t>
            </a:r>
            <a:r>
              <a:rPr lang="en-US" dirty="0" err="1" smtClean="0"/>
              <a:t>ReLU</a:t>
            </a:r>
            <a:r>
              <a:rPr lang="en-US" dirty="0" smtClean="0"/>
              <a:t>: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572969"/>
              </p:ext>
            </p:extLst>
          </p:nvPr>
        </p:nvGraphicFramePr>
        <p:xfrm>
          <a:off x="1303671" y="2733928"/>
          <a:ext cx="6452887" cy="652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5" name="Equation" r:id="rId3" imgW="2133600" imgH="215900" progId="Equation.3">
                  <p:embed/>
                </p:oleObj>
              </mc:Choice>
              <mc:Fallback>
                <p:oleObj name="Equation" r:id="rId3" imgW="2133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3671" y="2733928"/>
                        <a:ext cx="6452887" cy="652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475331"/>
              </p:ext>
            </p:extLst>
          </p:nvPr>
        </p:nvGraphicFramePr>
        <p:xfrm>
          <a:off x="4088696" y="1706148"/>
          <a:ext cx="941387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" name="Equation" r:id="rId5" imgW="406400" imgH="215900" progId="Equation.3">
                  <p:embed/>
                </p:oleObj>
              </mc:Choice>
              <mc:Fallback>
                <p:oleObj name="Equation" r:id="rId5" imgW="40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88696" y="1706148"/>
                        <a:ext cx="941387" cy="500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661660"/>
              </p:ext>
            </p:extLst>
          </p:nvPr>
        </p:nvGraphicFramePr>
        <p:xfrm>
          <a:off x="5313363" y="3873500"/>
          <a:ext cx="329247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" name="Equation" r:id="rId7" imgW="1295400" imgH="215900" progId="Equation.3">
                  <p:embed/>
                </p:oleObj>
              </mc:Choice>
              <mc:Fallback>
                <p:oleObj name="Equation" r:id="rId7" imgW="1295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13363" y="3873500"/>
                        <a:ext cx="3292475" cy="54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3623918" y="4509343"/>
            <a:ext cx="2803926" cy="2348657"/>
            <a:chOff x="3623918" y="4509343"/>
            <a:chExt cx="2400472" cy="1988615"/>
          </a:xfrm>
        </p:grpSpPr>
        <p:cxnSp>
          <p:nvCxnSpPr>
            <p:cNvPr id="8" name="Straight Connector 7"/>
            <p:cNvCxnSpPr/>
            <p:nvPr/>
          </p:nvCxnSpPr>
          <p:spPr>
            <a:xfrm rot="18900000">
              <a:off x="4035775" y="5503649"/>
              <a:ext cx="1988615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2700000">
              <a:off x="2629610" y="5503651"/>
              <a:ext cx="1988615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4294340" y="64646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68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Linear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3175"/>
          </a:xfrm>
        </p:spPr>
        <p:txBody>
          <a:bodyPr/>
          <a:lstStyle/>
          <a:p>
            <a:r>
              <a:rPr lang="en-US" dirty="0" smtClean="0"/>
              <a:t>Linear models</a:t>
            </a:r>
          </a:p>
          <a:p>
            <a:pPr lvl="1"/>
            <a:r>
              <a:rPr lang="en-US" dirty="0" smtClean="0"/>
              <a:t>Can be fit efficiently (via convex optimization)</a:t>
            </a:r>
          </a:p>
          <a:p>
            <a:pPr lvl="1"/>
            <a:r>
              <a:rPr lang="en-US" dirty="0" smtClean="0"/>
              <a:t>Limited model capacity</a:t>
            </a:r>
          </a:p>
          <a:p>
            <a:r>
              <a:rPr lang="en-US" dirty="0" smtClean="0"/>
              <a:t>Alternative: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dirty="0" smtClean="0"/>
              <a:t>	where     is a </a:t>
            </a:r>
            <a:r>
              <a:rPr lang="en-US" i="1" dirty="0" smtClean="0">
                <a:solidFill>
                  <a:srgbClr val="0000FF"/>
                </a:solidFill>
              </a:rPr>
              <a:t>non-linear transform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344348"/>
              </p:ext>
            </p:extLst>
          </p:nvPr>
        </p:nvGraphicFramePr>
        <p:xfrm>
          <a:off x="2597150" y="3740150"/>
          <a:ext cx="278024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" name="Equation" r:id="rId4" imgW="901700" imgH="228600" progId="Equation.3">
                  <p:embed/>
                </p:oleObj>
              </mc:Choice>
              <mc:Fallback>
                <p:oleObj name="Equation" r:id="rId4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7150" y="3740150"/>
                        <a:ext cx="2780242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920834"/>
              </p:ext>
            </p:extLst>
          </p:nvPr>
        </p:nvGraphicFramePr>
        <p:xfrm>
          <a:off x="2095521" y="4524375"/>
          <a:ext cx="36032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6" name="Equation" r:id="rId6" imgW="127000" imgH="190500" progId="Equation.3">
                  <p:embed/>
                </p:oleObj>
              </mc:Choice>
              <mc:Fallback>
                <p:oleObj name="Equation" r:id="rId6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95521" y="4524375"/>
                        <a:ext cx="36032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294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Maxout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Directly learn the activation function</a:t>
            </a:r>
          </a:p>
          <a:p>
            <a:pPr lvl="1"/>
            <a:r>
              <a:rPr lang="en-US" dirty="0" smtClean="0"/>
              <a:t>Max of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 linear functions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8470684"/>
              </p:ext>
            </p:extLst>
          </p:nvPr>
        </p:nvGraphicFramePr>
        <p:xfrm>
          <a:off x="2007408" y="2925540"/>
          <a:ext cx="4765346" cy="911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1" name="Equation" r:id="rId3" imgW="1460500" imgH="279400" progId="Equation.3">
                  <p:embed/>
                </p:oleObj>
              </mc:Choice>
              <mc:Fallback>
                <p:oleObj name="Equation" r:id="rId3" imgW="1460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7408" y="2925540"/>
                        <a:ext cx="4765346" cy="911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057" y="4014057"/>
            <a:ext cx="5993579" cy="2755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6671" y="4907811"/>
            <a:ext cx="14266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Line 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43233" y="4878198"/>
            <a:ext cx="14266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(α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β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706671" y="4878198"/>
            <a:ext cx="13012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(α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, β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888821" y="6261328"/>
            <a:ext cx="14266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(α</a:t>
            </a:r>
            <a:r>
              <a:rPr lang="en-US" sz="2400" baseline="-25000" dirty="0"/>
              <a:t>2</a:t>
            </a:r>
            <a:r>
              <a:rPr lang="en-US" sz="2400" dirty="0" smtClean="0"/>
              <a:t>, β</a:t>
            </a:r>
            <a:r>
              <a:rPr lang="en-US" sz="2400" baseline="-25000" dirty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993337" y="5846703"/>
            <a:ext cx="287685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32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 smtClean="0"/>
              <a:t>Output units</a:t>
            </a:r>
          </a:p>
          <a:p>
            <a:r>
              <a:rPr lang="en-US" dirty="0" smtClean="0"/>
              <a:t>Hidden units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Architecture</a:t>
            </a:r>
          </a:p>
          <a:p>
            <a:r>
              <a:rPr lang="en-US" dirty="0" smtClean="0"/>
              <a:t>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019" y="2126121"/>
            <a:ext cx="3139981" cy="3154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Approximation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5970645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One </a:t>
            </a:r>
            <a:r>
              <a:rPr lang="en-US" dirty="0">
                <a:solidFill>
                  <a:srgbClr val="0000FF"/>
                </a:solidFill>
              </a:rPr>
              <a:t>hidden layer is enough </a:t>
            </a:r>
            <a:r>
              <a:rPr lang="en-US" dirty="0"/>
              <a:t>to </a:t>
            </a:r>
            <a:r>
              <a:rPr lang="en-US" i="1" dirty="0"/>
              <a:t>represent </a:t>
            </a:r>
            <a:r>
              <a:rPr lang="en-US" dirty="0" smtClean="0"/>
              <a:t>an </a:t>
            </a:r>
            <a:r>
              <a:rPr lang="en-US" dirty="0"/>
              <a:t>approximation of any function to an arbitrary degree of accuracy </a:t>
            </a:r>
          </a:p>
          <a:p>
            <a:r>
              <a:rPr lang="en-US" dirty="0"/>
              <a:t>So why deeper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Shallow </a:t>
            </a:r>
            <a:r>
              <a:rPr lang="en-US" dirty="0"/>
              <a:t>net may need </a:t>
            </a:r>
            <a:r>
              <a:rPr lang="en-US" dirty="0">
                <a:solidFill>
                  <a:srgbClr val="0000FF"/>
                </a:solidFill>
              </a:rPr>
              <a:t>(exponentially) more </a:t>
            </a:r>
            <a:r>
              <a:rPr lang="en-US" dirty="0" smtClean="0">
                <a:solidFill>
                  <a:srgbClr val="0000FF"/>
                </a:solidFill>
              </a:rPr>
              <a:t>width</a:t>
            </a:r>
          </a:p>
          <a:p>
            <a:pPr lvl="1"/>
            <a:r>
              <a:rPr lang="en-US" dirty="0" smtClean="0"/>
              <a:t>Shallow </a:t>
            </a:r>
            <a:r>
              <a:rPr lang="en-US" dirty="0"/>
              <a:t>net may </a:t>
            </a:r>
            <a:r>
              <a:rPr lang="en-US" dirty="0" err="1"/>
              <a:t>overfit</a:t>
            </a:r>
            <a:r>
              <a:rPr lang="en-US" dirty="0"/>
              <a:t> more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8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Gain with Depth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93531" y="1600200"/>
            <a:ext cx="8551855" cy="4525963"/>
          </a:xfrm>
        </p:spPr>
        <p:txBody>
          <a:bodyPr/>
          <a:lstStyle/>
          <a:p>
            <a:r>
              <a:rPr lang="en-US" dirty="0" smtClean="0"/>
              <a:t>Each hidden layer </a:t>
            </a:r>
            <a:r>
              <a:rPr lang="en-US" dirty="0" smtClean="0">
                <a:solidFill>
                  <a:srgbClr val="0000FF"/>
                </a:solidFill>
              </a:rPr>
              <a:t>folds </a:t>
            </a:r>
            <a:r>
              <a:rPr lang="en-US" dirty="0" smtClean="0"/>
              <a:t>the space of activations of the previous layer. E.g. abs activation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55" y="3196007"/>
            <a:ext cx="8686800" cy="387053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840962"/>
              </p:ext>
            </p:extLst>
          </p:nvPr>
        </p:nvGraphicFramePr>
        <p:xfrm>
          <a:off x="7449219" y="2190733"/>
          <a:ext cx="132556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6" name="Equation" r:id="rId4" imgW="571500" imgH="203200" progId="Equation.3">
                  <p:embed/>
                </p:oleObj>
              </mc:Choice>
              <mc:Fallback>
                <p:oleObj name="Equation" r:id="rId4" imgW="571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9219" y="2190733"/>
                        <a:ext cx="1325563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680059" y="2818329"/>
            <a:ext cx="2006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Montúfar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(2014) </a:t>
            </a:r>
          </a:p>
        </p:txBody>
      </p:sp>
    </p:spTree>
    <p:extLst>
      <p:ext uri="{BB962C8B-B14F-4D97-AF65-F5344CB8AC3E}">
        <p14:creationId xmlns:p14="http://schemas.microsoft.com/office/powerpoint/2010/main" val="322826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Gain with Depth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With </a:t>
            </a:r>
            <a:r>
              <a:rPr lang="en-US" sz="2800" i="1" dirty="0" smtClean="0"/>
              <a:t>N</a:t>
            </a:r>
            <a:r>
              <a:rPr lang="en-US" sz="2800" dirty="0" smtClean="0"/>
              <a:t> hidden layers, there are O(4</a:t>
            </a:r>
            <a:r>
              <a:rPr lang="en-US" sz="2800" i="1" baseline="30000" dirty="0" smtClean="0"/>
              <a:t>N</a:t>
            </a:r>
            <a:r>
              <a:rPr lang="en-US" sz="2800" i="1" dirty="0" smtClean="0"/>
              <a:t>)</a:t>
            </a:r>
            <a:r>
              <a:rPr lang="en-US" sz="2800" i="1" baseline="30000" dirty="0" smtClean="0"/>
              <a:t> </a:t>
            </a:r>
            <a:r>
              <a:rPr lang="en-US" sz="2800" dirty="0" smtClean="0"/>
              <a:t>piecewise linear regions</a:t>
            </a:r>
            <a:endParaRPr lang="en-US" sz="2800" i="1" baseline="30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69" y="2515767"/>
            <a:ext cx="7999519" cy="42233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71945" y="6396335"/>
            <a:ext cx="4201614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See illustration in notebook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80059" y="2535001"/>
            <a:ext cx="2006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Montúfar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(2014) </a:t>
            </a:r>
          </a:p>
        </p:txBody>
      </p:sp>
    </p:spTree>
    <p:extLst>
      <p:ext uri="{BB962C8B-B14F-4D97-AF65-F5344CB8AC3E}">
        <p14:creationId xmlns:p14="http://schemas.microsoft.com/office/powerpoint/2010/main" val="341925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Generalization with Depth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8519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2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94464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Large, Shallow Nets </a:t>
            </a:r>
            <a:r>
              <a:rPr lang="en-US" dirty="0" err="1" smtClean="0"/>
              <a:t>Overfit</a:t>
            </a:r>
            <a:r>
              <a:rPr lang="en-US" dirty="0" smtClean="0"/>
              <a:t> More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4571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2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98010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 smtClean="0"/>
              <a:t>Output units</a:t>
            </a:r>
          </a:p>
          <a:p>
            <a:r>
              <a:rPr lang="en-US" dirty="0" smtClean="0"/>
              <a:t>Hidden units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Optimizer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57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50152"/>
          </a:xfrm>
        </p:spPr>
        <p:txBody>
          <a:bodyPr/>
          <a:lstStyle/>
          <a:p>
            <a:r>
              <a:rPr lang="en-US" dirty="0" smtClean="0"/>
              <a:t>Gradient-based Optimizer</a:t>
            </a:r>
            <a:br>
              <a:rPr lang="en-US" dirty="0" smtClean="0"/>
            </a:br>
            <a:r>
              <a:rPr lang="en-US" sz="2800" dirty="0" smtClean="0"/>
              <a:t>(e.g. stochastic gradient descent)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9720"/>
            <a:ext cx="8229600" cy="4844057"/>
          </a:xfrm>
        </p:spPr>
        <p:txBody>
          <a:bodyPr>
            <a:normAutofit/>
          </a:bodyPr>
          <a:lstStyle/>
          <a:p>
            <a:r>
              <a:rPr lang="en-US" dirty="0" smtClean="0"/>
              <a:t>“Chain rule” for computing gradients: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sz="4000" dirty="0" smtClean="0"/>
          </a:p>
          <a:p>
            <a:r>
              <a:rPr lang="en-US" dirty="0" smtClean="0"/>
              <a:t>For deeper networks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85224"/>
              </p:ext>
            </p:extLst>
          </p:nvPr>
        </p:nvGraphicFramePr>
        <p:xfrm>
          <a:off x="2844800" y="2549775"/>
          <a:ext cx="2792413" cy="167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3" name="Equation" r:id="rId3" imgW="1270000" imgH="762000" progId="Equation.3">
                  <p:embed/>
                </p:oleObj>
              </mc:Choice>
              <mc:Fallback>
                <p:oleObj name="Equation" r:id="rId3" imgW="1270000" imgH="762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4800" y="2549775"/>
                        <a:ext cx="2792413" cy="167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031886"/>
              </p:ext>
            </p:extLst>
          </p:nvPr>
        </p:nvGraphicFramePr>
        <p:xfrm>
          <a:off x="2719388" y="5112665"/>
          <a:ext cx="33496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4" name="Equation" r:id="rId5" imgW="1524000" imgH="469900" progId="Equation.3">
                  <p:embed/>
                </p:oleObj>
              </mc:Choice>
              <mc:Fallback>
                <p:oleObj name="Equation" r:id="rId5" imgW="15240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19388" y="5112665"/>
                        <a:ext cx="3349625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337513" y="-27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Oval Callout 4"/>
          <p:cNvSpPr/>
          <p:nvPr/>
        </p:nvSpPr>
        <p:spPr>
          <a:xfrm>
            <a:off x="5637213" y="4223000"/>
            <a:ext cx="3628289" cy="909434"/>
          </a:xfrm>
          <a:prstGeom prst="wedgeEllipseCallout">
            <a:avLst>
              <a:gd name="adj1" fmla="val -46325"/>
              <a:gd name="adj2" fmla="val 50431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2000" dirty="0"/>
              <a:t>Naïve </a:t>
            </a:r>
            <a:r>
              <a:rPr lang="en-US" sz="2000" dirty="0" smtClean="0"/>
              <a:t>computation takes exponential time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386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Avoids repeated sub-expressions</a:t>
            </a:r>
          </a:p>
          <a:p>
            <a:r>
              <a:rPr lang="en-US" dirty="0" smtClean="0"/>
              <a:t>Uses dynamic programming (table filling)</a:t>
            </a:r>
          </a:p>
          <a:p>
            <a:r>
              <a:rPr lang="en-US" dirty="0" smtClean="0"/>
              <a:t>Trades-off memory for speed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218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Manually engineer</a:t>
            </a:r>
          </a:p>
          <a:p>
            <a:pPr lvl="1"/>
            <a:r>
              <a:rPr lang="en-US" dirty="0" smtClean="0"/>
              <a:t>Domain specific, enormous human effort</a:t>
            </a:r>
          </a:p>
          <a:p>
            <a:r>
              <a:rPr lang="en-US" dirty="0" smtClean="0"/>
              <a:t>Generic transform</a:t>
            </a:r>
          </a:p>
          <a:p>
            <a:pPr lvl="1"/>
            <a:r>
              <a:rPr lang="en-US" dirty="0" smtClean="0"/>
              <a:t>Maps to a higher-dimensional space</a:t>
            </a:r>
          </a:p>
          <a:p>
            <a:pPr lvl="1"/>
            <a:r>
              <a:rPr lang="en-US" dirty="0" smtClean="0"/>
              <a:t>Kernel methods: e.g. RBF kernels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Over fitting: does not generalize well to test set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Cannot encode enough prior information</a:t>
            </a:r>
          </a:p>
          <a:p>
            <a:pPr lvl="1"/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585676"/>
              </p:ext>
            </p:extLst>
          </p:nvPr>
        </p:nvGraphicFramePr>
        <p:xfrm>
          <a:off x="4048146" y="1682750"/>
          <a:ext cx="36032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4" name="Equation" r:id="rId3" imgW="127000" imgH="190500" progId="Equation.3">
                  <p:embed/>
                </p:oleObj>
              </mc:Choice>
              <mc:Fallback>
                <p:oleObj name="Equation" r:id="rId3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48146" y="1682750"/>
                        <a:ext cx="36032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61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712419"/>
              </p:ext>
            </p:extLst>
          </p:nvPr>
        </p:nvGraphicFramePr>
        <p:xfrm>
          <a:off x="2528888" y="2293938"/>
          <a:ext cx="5362575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8" name="Equation" r:id="rId3" imgW="2438400" imgH="1244600" progId="Equation.3">
                  <p:embed/>
                </p:oleObj>
              </mc:Choice>
              <mc:Fallback>
                <p:oleObj name="Equation" r:id="rId3" imgW="2438400" imgH="1244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28888" y="2293938"/>
                        <a:ext cx="5362575" cy="273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Arithmetic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FF"/>
                </a:solidFill>
              </a:rPr>
              <a:t>Jacobian</a:t>
            </a:r>
            <a:r>
              <a:rPr lang="en-US" dirty="0" smtClean="0">
                <a:solidFill>
                  <a:srgbClr val="0000FF"/>
                </a:solidFill>
              </a:rPr>
              <a:t>-gradient products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930979"/>
              </p:ext>
            </p:extLst>
          </p:nvPr>
        </p:nvGraphicFramePr>
        <p:xfrm>
          <a:off x="3986213" y="5624513"/>
          <a:ext cx="23177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9" name="Equation" r:id="rId5" imgW="1054100" imgH="457200" progId="Equation.3">
                  <p:embed/>
                </p:oleObj>
              </mc:Choice>
              <mc:Fallback>
                <p:oleObj name="Equation" r:id="rId5" imgW="1054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86213" y="5624513"/>
                        <a:ext cx="2317750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527705" y="4975463"/>
            <a:ext cx="149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grad </a:t>
            </a:r>
            <a:r>
              <a:rPr lang="en-US" sz="2000" dirty="0" err="1" smtClean="0">
                <a:solidFill>
                  <a:srgbClr val="0000FF"/>
                </a:solidFill>
              </a:rPr>
              <a:t>w.r.t</a:t>
            </a:r>
            <a:r>
              <a:rPr lang="en-US" sz="2000" dirty="0" smtClean="0">
                <a:solidFill>
                  <a:srgbClr val="0000FF"/>
                </a:solidFill>
              </a:rPr>
              <a:t>. </a:t>
            </a:r>
            <a:r>
              <a:rPr lang="en-US" sz="2000" b="1" dirty="0" smtClean="0">
                <a:solidFill>
                  <a:srgbClr val="0000FF"/>
                </a:solidFill>
              </a:rPr>
              <a:t>z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31203" y="4975463"/>
            <a:ext cx="19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grad </a:t>
            </a:r>
            <a:r>
              <a:rPr lang="en-US" sz="2000" dirty="0" err="1" smtClean="0">
                <a:solidFill>
                  <a:srgbClr val="0000FF"/>
                </a:solidFill>
              </a:rPr>
              <a:t>w.r.t</a:t>
            </a:r>
            <a:r>
              <a:rPr lang="en-US" sz="2000" dirty="0" smtClean="0">
                <a:solidFill>
                  <a:srgbClr val="0000FF"/>
                </a:solidFill>
              </a:rPr>
              <a:t>. </a:t>
            </a:r>
            <a:r>
              <a:rPr lang="en-US" sz="2000" b="1" dirty="0" smtClean="0">
                <a:solidFill>
                  <a:srgbClr val="0000FF"/>
                </a:solidFill>
              </a:rPr>
              <a:t>x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9703" y="4968277"/>
            <a:ext cx="2407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0000FF"/>
                </a:solidFill>
              </a:rPr>
              <a:t>Jacobian</a:t>
            </a:r>
            <a:r>
              <a:rPr lang="en-US" sz="2000" dirty="0" smtClean="0">
                <a:solidFill>
                  <a:srgbClr val="0000FF"/>
                </a:solidFill>
              </a:rPr>
              <a:t> of ‘g’</a:t>
            </a:r>
            <a:endParaRPr lang="en-US" sz="2000" b="1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544168"/>
              </p:ext>
            </p:extLst>
          </p:nvPr>
        </p:nvGraphicFramePr>
        <p:xfrm>
          <a:off x="503238" y="3219450"/>
          <a:ext cx="120015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0" name="Equation" r:id="rId7" imgW="546100" imgH="431800" progId="Equation.3">
                  <p:embed/>
                </p:oleObj>
              </mc:Choice>
              <mc:Fallback>
                <p:oleObj name="Equation" r:id="rId7" imgW="546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3238" y="3219450"/>
                        <a:ext cx="1200150" cy="947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66819" y="5741442"/>
            <a:ext cx="1819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Apply recursively!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41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Overview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429" y="2353295"/>
            <a:ext cx="6525828" cy="2832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1535" y="5370097"/>
            <a:ext cx="375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Back-prop: compute derivatives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08427" y="1645159"/>
            <a:ext cx="4248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Forward prop: compute activations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3257" y="3418220"/>
            <a:ext cx="137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Compute loss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68077" y="2224554"/>
            <a:ext cx="225427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468077" y="5319273"/>
            <a:ext cx="225427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0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546336"/>
              </p:ext>
            </p:extLst>
          </p:nvPr>
        </p:nvGraphicFramePr>
        <p:xfrm>
          <a:off x="2406410" y="2324866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4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6410" y="2324866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351492"/>
              </p:ext>
            </p:extLst>
          </p:nvPr>
        </p:nvGraphicFramePr>
        <p:xfrm>
          <a:off x="2381010" y="2991616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5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81010" y="2991616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507902"/>
              </p:ext>
            </p:extLst>
          </p:nvPr>
        </p:nvGraphicFramePr>
        <p:xfrm>
          <a:off x="2406410" y="4039351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6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6410" y="4039351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2402"/>
              </p:ext>
            </p:extLst>
          </p:nvPr>
        </p:nvGraphicFramePr>
        <p:xfrm>
          <a:off x="2377836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7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77836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574383"/>
              </p:ext>
            </p:extLst>
          </p:nvPr>
        </p:nvGraphicFramePr>
        <p:xfrm>
          <a:off x="5519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8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19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566107"/>
              </p:ext>
            </p:extLst>
          </p:nvPr>
        </p:nvGraphicFramePr>
        <p:xfrm>
          <a:off x="5505019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9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05019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71535" y="5519328"/>
            <a:ext cx="3750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Linear activation functions</a:t>
            </a:r>
          </a:p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No bias</a:t>
            </a:r>
          </a:p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Squared loss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2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970163"/>
              </p:ext>
            </p:extLst>
          </p:nvPr>
        </p:nvGraphicFramePr>
        <p:xfrm>
          <a:off x="2406410" y="2324866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47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6410" y="2324866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526619"/>
              </p:ext>
            </p:extLst>
          </p:nvPr>
        </p:nvGraphicFramePr>
        <p:xfrm>
          <a:off x="2381010" y="2991616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48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81010" y="2991616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401200"/>
              </p:ext>
            </p:extLst>
          </p:nvPr>
        </p:nvGraphicFramePr>
        <p:xfrm>
          <a:off x="2406410" y="4039351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49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6410" y="4039351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001483"/>
              </p:ext>
            </p:extLst>
          </p:nvPr>
        </p:nvGraphicFramePr>
        <p:xfrm>
          <a:off x="2377836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0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77836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816747"/>
              </p:ext>
            </p:extLst>
          </p:nvPr>
        </p:nvGraphicFramePr>
        <p:xfrm>
          <a:off x="5519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1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19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717659"/>
              </p:ext>
            </p:extLst>
          </p:nvPr>
        </p:nvGraphicFramePr>
        <p:xfrm>
          <a:off x="5505019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2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05019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017560"/>
              </p:ext>
            </p:extLst>
          </p:nvPr>
        </p:nvGraphicFramePr>
        <p:xfrm>
          <a:off x="3333707" y="1805509"/>
          <a:ext cx="20050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3" name="Equation" r:id="rId16" imgW="914400" imgH="203200" progId="Equation.3">
                  <p:embed/>
                </p:oleObj>
              </mc:Choice>
              <mc:Fallback>
                <p:oleObj name="Equation" r:id="rId16" imgW="914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333707" y="1805509"/>
                        <a:ext cx="20050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313852"/>
              </p:ext>
            </p:extLst>
          </p:nvPr>
        </p:nvGraphicFramePr>
        <p:xfrm>
          <a:off x="3349385" y="5297729"/>
          <a:ext cx="20050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4" name="Equation" r:id="rId18" imgW="914400" imgH="203200" progId="Equation.3">
                  <p:embed/>
                </p:oleObj>
              </mc:Choice>
              <mc:Fallback>
                <p:oleObj name="Equation" r:id="rId18" imgW="914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49385" y="5297729"/>
                        <a:ext cx="20050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845376"/>
              </p:ext>
            </p:extLst>
          </p:nvPr>
        </p:nvGraphicFramePr>
        <p:xfrm>
          <a:off x="7060824" y="4306283"/>
          <a:ext cx="18097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5" name="Equation" r:id="rId20" imgW="825500" imgH="203200" progId="Equation.3">
                  <p:embed/>
                </p:oleObj>
              </mc:Choice>
              <mc:Fallback>
                <p:oleObj name="Equation" r:id="rId20" imgW="825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060824" y="4306283"/>
                        <a:ext cx="180975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2207139" y="2054068"/>
            <a:ext cx="76479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207139" y="5612390"/>
            <a:ext cx="76479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20000">
            <a:off x="5486159" y="2535746"/>
            <a:ext cx="764793" cy="23520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21420000" flipV="1">
            <a:off x="5443488" y="4692803"/>
            <a:ext cx="807464" cy="2409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97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Forward prop: Propagate activations to output layer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14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425864"/>
              </p:ext>
            </p:extLst>
          </p:nvPr>
        </p:nvGraphicFramePr>
        <p:xfrm>
          <a:off x="2406410" y="2324866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96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6410" y="2324866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949674"/>
              </p:ext>
            </p:extLst>
          </p:nvPr>
        </p:nvGraphicFramePr>
        <p:xfrm>
          <a:off x="2381010" y="2991616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97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81010" y="2991616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889392"/>
              </p:ext>
            </p:extLst>
          </p:nvPr>
        </p:nvGraphicFramePr>
        <p:xfrm>
          <a:off x="2406410" y="4039351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98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6410" y="4039351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915873"/>
              </p:ext>
            </p:extLst>
          </p:nvPr>
        </p:nvGraphicFramePr>
        <p:xfrm>
          <a:off x="2377836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99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77836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30085"/>
              </p:ext>
            </p:extLst>
          </p:nvPr>
        </p:nvGraphicFramePr>
        <p:xfrm>
          <a:off x="5519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0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19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840829"/>
              </p:ext>
            </p:extLst>
          </p:nvPr>
        </p:nvGraphicFramePr>
        <p:xfrm>
          <a:off x="5505019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1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05019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314732"/>
              </p:ext>
            </p:extLst>
          </p:nvPr>
        </p:nvGraphicFramePr>
        <p:xfrm>
          <a:off x="6819901" y="4219575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2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819901" y="4219575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097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Backward prop: Compute loss and its derivative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19902" y="4246715"/>
            <a:ext cx="1693074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032512"/>
              </p:ext>
            </p:extLst>
          </p:nvPr>
        </p:nvGraphicFramePr>
        <p:xfrm>
          <a:off x="6500625" y="2471128"/>
          <a:ext cx="2467003" cy="440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3" name="Equation" r:id="rId18" imgW="1346200" imgH="241300" progId="Equation.3">
                  <p:embed/>
                </p:oleObj>
              </mc:Choice>
              <mc:Fallback>
                <p:oleObj name="Equation" r:id="rId18" imgW="1346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500625" y="2471128"/>
                        <a:ext cx="2467003" cy="4403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562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244776"/>
              </p:ext>
            </p:extLst>
          </p:nvPr>
        </p:nvGraphicFramePr>
        <p:xfrm>
          <a:off x="2406410" y="2324866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4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6410" y="2324866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73333"/>
              </p:ext>
            </p:extLst>
          </p:nvPr>
        </p:nvGraphicFramePr>
        <p:xfrm>
          <a:off x="2381010" y="2991616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5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81010" y="2991616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377605"/>
              </p:ext>
            </p:extLst>
          </p:nvPr>
        </p:nvGraphicFramePr>
        <p:xfrm>
          <a:off x="2406410" y="4039351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6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6410" y="4039351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461234"/>
              </p:ext>
            </p:extLst>
          </p:nvPr>
        </p:nvGraphicFramePr>
        <p:xfrm>
          <a:off x="2377836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7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77836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720666"/>
              </p:ext>
            </p:extLst>
          </p:nvPr>
        </p:nvGraphicFramePr>
        <p:xfrm>
          <a:off x="5519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8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19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495293"/>
              </p:ext>
            </p:extLst>
          </p:nvPr>
        </p:nvGraphicFramePr>
        <p:xfrm>
          <a:off x="5505019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9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05019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044023"/>
              </p:ext>
            </p:extLst>
          </p:nvPr>
        </p:nvGraphicFramePr>
        <p:xfrm>
          <a:off x="6819901" y="4219575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0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819901" y="4219575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097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 smtClean="0">
                <a:solidFill>
                  <a:srgbClr val="0000FF"/>
                </a:solidFill>
              </a:rPr>
              <a:t>w.r.t</a:t>
            </a:r>
            <a:r>
              <a:rPr lang="en-US" sz="2000" dirty="0" smtClean="0">
                <a:solidFill>
                  <a:srgbClr val="0000FF"/>
                </a:solidFill>
              </a:rPr>
              <a:t>. weights </a:t>
            </a:r>
            <a:r>
              <a:rPr lang="en-US" sz="2000" i="1" dirty="0" smtClean="0">
                <a:solidFill>
                  <a:srgbClr val="0000FF"/>
                </a:solidFill>
              </a:rPr>
              <a:t>c</a:t>
            </a:r>
            <a:r>
              <a:rPr lang="en-US" sz="2000" baseline="-25000" dirty="0" smtClean="0">
                <a:solidFill>
                  <a:srgbClr val="0000FF"/>
                </a:solidFill>
              </a:rPr>
              <a:t>1</a:t>
            </a:r>
            <a:r>
              <a:rPr lang="en-US" sz="2000" dirty="0" smtClean="0">
                <a:solidFill>
                  <a:srgbClr val="0000FF"/>
                </a:solidFill>
              </a:rPr>
              <a:t> and </a:t>
            </a:r>
            <a:r>
              <a:rPr lang="en-US" sz="2000" i="1" dirty="0" smtClean="0">
                <a:solidFill>
                  <a:srgbClr val="0000FF"/>
                </a:solidFill>
              </a:rPr>
              <a:t>c</a:t>
            </a:r>
            <a:r>
              <a:rPr lang="en-US" sz="2000" baseline="-25000" dirty="0" smtClean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760120"/>
              </p:ext>
            </p:extLst>
          </p:nvPr>
        </p:nvGraphicFramePr>
        <p:xfrm>
          <a:off x="6629360" y="1276518"/>
          <a:ext cx="158750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1" name="Equation" r:id="rId18" imgW="850900" imgH="431800" progId="Equation.3">
                  <p:embed/>
                </p:oleObj>
              </mc:Choice>
              <mc:Fallback>
                <p:oleObj name="Equation" r:id="rId18" imgW="850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629360" y="1276518"/>
                        <a:ext cx="1587500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077402"/>
              </p:ext>
            </p:extLst>
          </p:nvPr>
        </p:nvGraphicFramePr>
        <p:xfrm>
          <a:off x="6629360" y="2189928"/>
          <a:ext cx="16383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2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629360" y="2189928"/>
                        <a:ext cx="1638300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6515698" y="1276518"/>
            <a:ext cx="1762272" cy="1722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33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347775"/>
              </p:ext>
            </p:extLst>
          </p:nvPr>
        </p:nvGraphicFramePr>
        <p:xfrm>
          <a:off x="2406410" y="2324866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3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6410" y="2324866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31256"/>
              </p:ext>
            </p:extLst>
          </p:nvPr>
        </p:nvGraphicFramePr>
        <p:xfrm>
          <a:off x="2381010" y="2991616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4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81010" y="2991616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230107"/>
              </p:ext>
            </p:extLst>
          </p:nvPr>
        </p:nvGraphicFramePr>
        <p:xfrm>
          <a:off x="2406410" y="4039351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5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6410" y="4039351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996630"/>
              </p:ext>
            </p:extLst>
          </p:nvPr>
        </p:nvGraphicFramePr>
        <p:xfrm>
          <a:off x="2377836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6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77836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316805"/>
              </p:ext>
            </p:extLst>
          </p:nvPr>
        </p:nvGraphicFramePr>
        <p:xfrm>
          <a:off x="5519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7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19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268071"/>
              </p:ext>
            </p:extLst>
          </p:nvPr>
        </p:nvGraphicFramePr>
        <p:xfrm>
          <a:off x="5505019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8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05019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054116"/>
              </p:ext>
            </p:extLst>
          </p:nvPr>
        </p:nvGraphicFramePr>
        <p:xfrm>
          <a:off x="6819901" y="4219575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9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819901" y="4219575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097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 smtClean="0">
                <a:solidFill>
                  <a:srgbClr val="0000FF"/>
                </a:solidFill>
              </a:rPr>
              <a:t>w.r.t</a:t>
            </a:r>
            <a:r>
              <a:rPr lang="en-US" sz="2000" dirty="0" smtClean="0">
                <a:solidFill>
                  <a:srgbClr val="0000FF"/>
                </a:solidFill>
              </a:rPr>
              <a:t>. weights </a:t>
            </a:r>
            <a:r>
              <a:rPr lang="en-US" sz="2000" i="1" dirty="0" smtClean="0">
                <a:solidFill>
                  <a:srgbClr val="0000FF"/>
                </a:solidFill>
              </a:rPr>
              <a:t>c</a:t>
            </a:r>
            <a:r>
              <a:rPr lang="en-US" sz="2000" baseline="-25000" dirty="0" smtClean="0">
                <a:solidFill>
                  <a:srgbClr val="0000FF"/>
                </a:solidFill>
              </a:rPr>
              <a:t>1</a:t>
            </a:r>
            <a:r>
              <a:rPr lang="en-US" sz="2000" dirty="0" smtClean="0">
                <a:solidFill>
                  <a:srgbClr val="0000FF"/>
                </a:solidFill>
              </a:rPr>
              <a:t> and </a:t>
            </a:r>
            <a:r>
              <a:rPr lang="en-US" sz="2000" i="1" dirty="0" smtClean="0">
                <a:solidFill>
                  <a:srgbClr val="0000FF"/>
                </a:solidFill>
              </a:rPr>
              <a:t>c</a:t>
            </a:r>
            <a:r>
              <a:rPr lang="en-US" sz="2000" baseline="-25000" dirty="0" smtClean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592731"/>
              </p:ext>
            </p:extLst>
          </p:nvPr>
        </p:nvGraphicFramePr>
        <p:xfrm>
          <a:off x="6639671" y="1270000"/>
          <a:ext cx="1208088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0" name="Equation" r:id="rId18" imgW="647700" imgH="431800" progId="Equation.3">
                  <p:embed/>
                </p:oleObj>
              </mc:Choice>
              <mc:Fallback>
                <p:oleObj name="Equation" r:id="rId18" imgW="647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639671" y="1270000"/>
                        <a:ext cx="1208088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582377"/>
              </p:ext>
            </p:extLst>
          </p:nvPr>
        </p:nvGraphicFramePr>
        <p:xfrm>
          <a:off x="6642846" y="2182813"/>
          <a:ext cx="1255713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1" name="Equation" r:id="rId20" imgW="673100" imgH="431800" progId="Equation.3">
                  <p:embed/>
                </p:oleObj>
              </mc:Choice>
              <mc:Fallback>
                <p:oleObj name="Equation" r:id="rId20" imgW="673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642846" y="2182813"/>
                        <a:ext cx="1255713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6515698" y="1276518"/>
            <a:ext cx="1762272" cy="1722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0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362013"/>
              </p:ext>
            </p:extLst>
          </p:nvPr>
        </p:nvGraphicFramePr>
        <p:xfrm>
          <a:off x="2406410" y="2324866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18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6410" y="2324866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817621"/>
              </p:ext>
            </p:extLst>
          </p:nvPr>
        </p:nvGraphicFramePr>
        <p:xfrm>
          <a:off x="2381010" y="2991616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19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81010" y="2991616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141953"/>
              </p:ext>
            </p:extLst>
          </p:nvPr>
        </p:nvGraphicFramePr>
        <p:xfrm>
          <a:off x="2406410" y="4039351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0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6410" y="4039351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808109"/>
              </p:ext>
            </p:extLst>
          </p:nvPr>
        </p:nvGraphicFramePr>
        <p:xfrm>
          <a:off x="2377836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1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77836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82768"/>
              </p:ext>
            </p:extLst>
          </p:nvPr>
        </p:nvGraphicFramePr>
        <p:xfrm>
          <a:off x="5519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2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19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082472"/>
              </p:ext>
            </p:extLst>
          </p:nvPr>
        </p:nvGraphicFramePr>
        <p:xfrm>
          <a:off x="5505019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3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05019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265813"/>
              </p:ext>
            </p:extLst>
          </p:nvPr>
        </p:nvGraphicFramePr>
        <p:xfrm>
          <a:off x="3083104" y="1536630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4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83104" y="1536630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953794"/>
              </p:ext>
            </p:extLst>
          </p:nvPr>
        </p:nvGraphicFramePr>
        <p:xfrm>
          <a:off x="3067426" y="5268449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5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067426" y="5268449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493163"/>
              </p:ext>
            </p:extLst>
          </p:nvPr>
        </p:nvGraphicFramePr>
        <p:xfrm>
          <a:off x="6819901" y="4219575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6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819901" y="4219575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097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Backward prop: Propagate derivative to hidden layer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67426" y="1523444"/>
            <a:ext cx="1517033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067426" y="5268449"/>
            <a:ext cx="1661224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rot="120000">
            <a:off x="5486159" y="2535746"/>
            <a:ext cx="764793" cy="23520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21420000" flipV="1">
            <a:off x="5443488" y="4692803"/>
            <a:ext cx="807464" cy="2409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79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503877"/>
              </p:ext>
            </p:extLst>
          </p:nvPr>
        </p:nvGraphicFramePr>
        <p:xfrm>
          <a:off x="2406410" y="2324866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11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6410" y="2324866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309941"/>
              </p:ext>
            </p:extLst>
          </p:nvPr>
        </p:nvGraphicFramePr>
        <p:xfrm>
          <a:off x="2381010" y="2991616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12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81010" y="2991616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230987"/>
              </p:ext>
            </p:extLst>
          </p:nvPr>
        </p:nvGraphicFramePr>
        <p:xfrm>
          <a:off x="2406410" y="4039351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13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6410" y="4039351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849109"/>
              </p:ext>
            </p:extLst>
          </p:nvPr>
        </p:nvGraphicFramePr>
        <p:xfrm>
          <a:off x="2377836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14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77836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73625"/>
              </p:ext>
            </p:extLst>
          </p:nvPr>
        </p:nvGraphicFramePr>
        <p:xfrm>
          <a:off x="5519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15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19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939546"/>
              </p:ext>
            </p:extLst>
          </p:nvPr>
        </p:nvGraphicFramePr>
        <p:xfrm>
          <a:off x="5505019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16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05019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573547"/>
              </p:ext>
            </p:extLst>
          </p:nvPr>
        </p:nvGraphicFramePr>
        <p:xfrm>
          <a:off x="3083104" y="1536630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17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83104" y="1536630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36337"/>
              </p:ext>
            </p:extLst>
          </p:nvPr>
        </p:nvGraphicFramePr>
        <p:xfrm>
          <a:off x="3067426" y="5268449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18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067426" y="5268449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709857"/>
              </p:ext>
            </p:extLst>
          </p:nvPr>
        </p:nvGraphicFramePr>
        <p:xfrm>
          <a:off x="6819901" y="4219575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19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819901" y="4219575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36933"/>
              </p:ext>
            </p:extLst>
          </p:nvPr>
        </p:nvGraphicFramePr>
        <p:xfrm>
          <a:off x="5911997" y="1238438"/>
          <a:ext cx="3154363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20" name="Equation" r:id="rId22" imgW="1752600" imgH="431800" progId="Equation.3">
                  <p:embed/>
                </p:oleObj>
              </mc:Choice>
              <mc:Fallback>
                <p:oleObj name="Equation" r:id="rId22" imgW="1752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911997" y="1238438"/>
                        <a:ext cx="3154363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24982" y="6100029"/>
            <a:ext cx="719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 smtClean="0">
                <a:solidFill>
                  <a:srgbClr val="0000FF"/>
                </a:solidFill>
              </a:rPr>
              <a:t>w.r.t</a:t>
            </a:r>
            <a:r>
              <a:rPr lang="en-US" sz="2000" dirty="0" smtClean="0">
                <a:solidFill>
                  <a:srgbClr val="0000FF"/>
                </a:solidFill>
              </a:rPr>
              <a:t>. weights </a:t>
            </a:r>
            <a:r>
              <a:rPr lang="en-US" sz="2000" i="1" dirty="0" smtClean="0">
                <a:solidFill>
                  <a:srgbClr val="0000FF"/>
                </a:solidFill>
              </a:rPr>
              <a:t>a</a:t>
            </a:r>
            <a:r>
              <a:rPr lang="en-US" sz="2000" baseline="-25000" dirty="0" smtClean="0">
                <a:solidFill>
                  <a:srgbClr val="0000FF"/>
                </a:solidFill>
              </a:rPr>
              <a:t>1</a:t>
            </a:r>
            <a:r>
              <a:rPr lang="en-US" sz="2000" dirty="0" smtClean="0">
                <a:solidFill>
                  <a:srgbClr val="0000FF"/>
                </a:solidFill>
              </a:rPr>
              <a:t>, </a:t>
            </a:r>
            <a:r>
              <a:rPr lang="en-US" sz="2000" i="1" dirty="0" smtClean="0">
                <a:solidFill>
                  <a:srgbClr val="0000FF"/>
                </a:solidFill>
              </a:rPr>
              <a:t>a</a:t>
            </a:r>
            <a:r>
              <a:rPr lang="en-US" sz="2000" baseline="-25000" dirty="0" smtClean="0">
                <a:solidFill>
                  <a:srgbClr val="0000FF"/>
                </a:solidFill>
              </a:rPr>
              <a:t>2</a:t>
            </a:r>
            <a:r>
              <a:rPr lang="en-US" sz="2000" dirty="0" smtClean="0">
                <a:solidFill>
                  <a:srgbClr val="0000FF"/>
                </a:solidFill>
              </a:rPr>
              <a:t>, </a:t>
            </a:r>
            <a:r>
              <a:rPr lang="en-US" sz="2000" i="1" dirty="0" smtClean="0">
                <a:solidFill>
                  <a:srgbClr val="0000FF"/>
                </a:solidFill>
              </a:rPr>
              <a:t>b</a:t>
            </a:r>
            <a:r>
              <a:rPr lang="en-US" sz="2000" baseline="-25000" dirty="0" smtClean="0">
                <a:solidFill>
                  <a:srgbClr val="0000FF"/>
                </a:solidFill>
              </a:rPr>
              <a:t>1</a:t>
            </a:r>
            <a:r>
              <a:rPr lang="en-US" sz="2000" dirty="0" smtClean="0">
                <a:solidFill>
                  <a:srgbClr val="0000FF"/>
                </a:solidFill>
              </a:rPr>
              <a:t> and </a:t>
            </a:r>
            <a:r>
              <a:rPr lang="en-US" sz="2000" i="1" dirty="0" smtClean="0">
                <a:solidFill>
                  <a:srgbClr val="0000FF"/>
                </a:solidFill>
              </a:rPr>
              <a:t>b</a:t>
            </a:r>
            <a:r>
              <a:rPr lang="en-US" sz="2000" baseline="-25000" dirty="0" smtClean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882115" y="1210236"/>
            <a:ext cx="3154364" cy="17066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337424"/>
              </p:ext>
            </p:extLst>
          </p:nvPr>
        </p:nvGraphicFramePr>
        <p:xfrm>
          <a:off x="5934222" y="2086256"/>
          <a:ext cx="3132138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21" name="Equation" r:id="rId24" imgW="1739900" imgH="431800" progId="Equation.3">
                  <p:embed/>
                </p:oleObj>
              </mc:Choice>
              <mc:Fallback>
                <p:oleObj name="Equation" r:id="rId24" imgW="1739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934222" y="2086256"/>
                        <a:ext cx="3132138" cy="773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326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30446"/>
              </p:ext>
            </p:extLst>
          </p:nvPr>
        </p:nvGraphicFramePr>
        <p:xfrm>
          <a:off x="2406410" y="2324866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55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6410" y="2324866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584577"/>
              </p:ext>
            </p:extLst>
          </p:nvPr>
        </p:nvGraphicFramePr>
        <p:xfrm>
          <a:off x="2381010" y="2991616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56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81010" y="2991616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5243290"/>
              </p:ext>
            </p:extLst>
          </p:nvPr>
        </p:nvGraphicFramePr>
        <p:xfrm>
          <a:off x="2406410" y="4039351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57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6410" y="4039351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539324"/>
              </p:ext>
            </p:extLst>
          </p:nvPr>
        </p:nvGraphicFramePr>
        <p:xfrm>
          <a:off x="2377836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58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77836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0692375"/>
              </p:ext>
            </p:extLst>
          </p:nvPr>
        </p:nvGraphicFramePr>
        <p:xfrm>
          <a:off x="5519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59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19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93339"/>
              </p:ext>
            </p:extLst>
          </p:nvPr>
        </p:nvGraphicFramePr>
        <p:xfrm>
          <a:off x="5505019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60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05019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816898"/>
              </p:ext>
            </p:extLst>
          </p:nvPr>
        </p:nvGraphicFramePr>
        <p:xfrm>
          <a:off x="3083104" y="1536630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61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83104" y="1536630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7855"/>
              </p:ext>
            </p:extLst>
          </p:nvPr>
        </p:nvGraphicFramePr>
        <p:xfrm>
          <a:off x="3067426" y="5268449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62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067426" y="5268449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371336"/>
              </p:ext>
            </p:extLst>
          </p:nvPr>
        </p:nvGraphicFramePr>
        <p:xfrm>
          <a:off x="6819901" y="4219575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63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819901" y="4219575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467636"/>
              </p:ext>
            </p:extLst>
          </p:nvPr>
        </p:nvGraphicFramePr>
        <p:xfrm>
          <a:off x="5906342" y="1238250"/>
          <a:ext cx="1416050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64" name="Equation" r:id="rId22" imgW="787400" imgH="431800" progId="Equation.3">
                  <p:embed/>
                </p:oleObj>
              </mc:Choice>
              <mc:Fallback>
                <p:oleObj name="Equation" r:id="rId22" imgW="787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906342" y="1238250"/>
                        <a:ext cx="1416050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24982" y="6100029"/>
            <a:ext cx="719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 smtClean="0">
                <a:solidFill>
                  <a:srgbClr val="0000FF"/>
                </a:solidFill>
              </a:rPr>
              <a:t>w.r.t</a:t>
            </a:r>
            <a:r>
              <a:rPr lang="en-US" sz="2000" dirty="0" smtClean="0">
                <a:solidFill>
                  <a:srgbClr val="0000FF"/>
                </a:solidFill>
              </a:rPr>
              <a:t>. weights </a:t>
            </a:r>
            <a:r>
              <a:rPr lang="en-US" sz="2000" i="1" dirty="0" smtClean="0">
                <a:solidFill>
                  <a:srgbClr val="0000FF"/>
                </a:solidFill>
              </a:rPr>
              <a:t>a</a:t>
            </a:r>
            <a:r>
              <a:rPr lang="en-US" sz="2000" baseline="-25000" dirty="0" smtClean="0">
                <a:solidFill>
                  <a:srgbClr val="0000FF"/>
                </a:solidFill>
              </a:rPr>
              <a:t>1</a:t>
            </a:r>
            <a:r>
              <a:rPr lang="en-US" sz="2000" dirty="0" smtClean="0">
                <a:solidFill>
                  <a:srgbClr val="0000FF"/>
                </a:solidFill>
              </a:rPr>
              <a:t>, </a:t>
            </a:r>
            <a:r>
              <a:rPr lang="en-US" sz="2000" i="1" dirty="0" smtClean="0">
                <a:solidFill>
                  <a:srgbClr val="0000FF"/>
                </a:solidFill>
              </a:rPr>
              <a:t>a</a:t>
            </a:r>
            <a:r>
              <a:rPr lang="en-US" sz="2000" baseline="-25000" dirty="0" smtClean="0">
                <a:solidFill>
                  <a:srgbClr val="0000FF"/>
                </a:solidFill>
              </a:rPr>
              <a:t>2</a:t>
            </a:r>
            <a:r>
              <a:rPr lang="en-US" sz="2000" dirty="0" smtClean="0">
                <a:solidFill>
                  <a:srgbClr val="0000FF"/>
                </a:solidFill>
              </a:rPr>
              <a:t>, </a:t>
            </a:r>
            <a:r>
              <a:rPr lang="en-US" sz="2000" i="1" dirty="0" smtClean="0">
                <a:solidFill>
                  <a:srgbClr val="0000FF"/>
                </a:solidFill>
              </a:rPr>
              <a:t>b</a:t>
            </a:r>
            <a:r>
              <a:rPr lang="en-US" sz="2000" baseline="-25000" dirty="0" smtClean="0">
                <a:solidFill>
                  <a:srgbClr val="0000FF"/>
                </a:solidFill>
              </a:rPr>
              <a:t>1</a:t>
            </a:r>
            <a:r>
              <a:rPr lang="en-US" sz="2000" dirty="0" smtClean="0">
                <a:solidFill>
                  <a:srgbClr val="0000FF"/>
                </a:solidFill>
              </a:rPr>
              <a:t> and </a:t>
            </a:r>
            <a:r>
              <a:rPr lang="en-US" sz="2000" i="1" dirty="0" smtClean="0">
                <a:solidFill>
                  <a:srgbClr val="0000FF"/>
                </a:solidFill>
              </a:rPr>
              <a:t>b</a:t>
            </a:r>
            <a:r>
              <a:rPr lang="en-US" sz="2000" baseline="-25000" dirty="0" smtClean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882115" y="1210236"/>
            <a:ext cx="3154364" cy="17066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490685"/>
              </p:ext>
            </p:extLst>
          </p:nvPr>
        </p:nvGraphicFramePr>
        <p:xfrm>
          <a:off x="5934636" y="2085975"/>
          <a:ext cx="1417638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65" name="Equation" r:id="rId24" imgW="787400" imgH="431800" progId="Equation.3">
                  <p:embed/>
                </p:oleObj>
              </mc:Choice>
              <mc:Fallback>
                <p:oleObj name="Equation" r:id="rId24" imgW="787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934636" y="2085975"/>
                        <a:ext cx="1417638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142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Directly learn</a:t>
            </a:r>
          </a:p>
          <a:p>
            <a:endParaRPr lang="en-US" sz="4800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where      are parameters of the transform</a:t>
            </a:r>
          </a:p>
          <a:p>
            <a:r>
              <a:rPr lang="en-US" dirty="0" smtClean="0"/>
              <a:t>     defines hidden layers </a:t>
            </a:r>
          </a:p>
          <a:p>
            <a:r>
              <a:rPr lang="en-US" dirty="0" smtClean="0"/>
              <a:t>Non-convex optimization</a:t>
            </a:r>
          </a:p>
          <a:p>
            <a:r>
              <a:rPr lang="en-US" dirty="0" smtClean="0"/>
              <a:t>Can encode prior beliefs, generalizes well </a:t>
            </a: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724002"/>
              </p:ext>
            </p:extLst>
          </p:nvPr>
        </p:nvGraphicFramePr>
        <p:xfrm>
          <a:off x="3159146" y="1682750"/>
          <a:ext cx="36032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" name="Equation" r:id="rId3" imgW="127000" imgH="190500" progId="Equation.3">
                  <p:embed/>
                </p:oleObj>
              </mc:Choice>
              <mc:Fallback>
                <p:oleObj name="Equation" r:id="rId3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9146" y="1682750"/>
                        <a:ext cx="36032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6242037"/>
              </p:ext>
            </p:extLst>
          </p:nvPr>
        </p:nvGraphicFramePr>
        <p:xfrm>
          <a:off x="2346325" y="2222500"/>
          <a:ext cx="36004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" name="Equation" r:id="rId5" imgW="1168400" imgH="228600" progId="Equation.3">
                  <p:embed/>
                </p:oleObj>
              </mc:Choice>
              <mc:Fallback>
                <p:oleObj name="Equation" r:id="rId5" imgW="1168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46325" y="2222500"/>
                        <a:ext cx="3600450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343431"/>
              </p:ext>
            </p:extLst>
          </p:nvPr>
        </p:nvGraphicFramePr>
        <p:xfrm>
          <a:off x="2166938" y="3117683"/>
          <a:ext cx="3587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" name="Equation" r:id="rId7" imgW="127000" imgH="177800" progId="Equation.3">
                  <p:embed/>
                </p:oleObj>
              </mc:Choice>
              <mc:Fallback>
                <p:oleObj name="Equation" r:id="rId7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66938" y="3117683"/>
                        <a:ext cx="358775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227997"/>
              </p:ext>
            </p:extLst>
          </p:nvPr>
        </p:nvGraphicFramePr>
        <p:xfrm>
          <a:off x="920771" y="3732045"/>
          <a:ext cx="36032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" name="Equation" r:id="rId9" imgW="127000" imgH="190500" progId="Equation.3">
                  <p:embed/>
                </p:oleObj>
              </mc:Choice>
              <mc:Fallback>
                <p:oleObj name="Equation" r:id="rId9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0771" y="3732045"/>
                        <a:ext cx="36032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286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214729"/>
              </p:ext>
            </p:extLst>
          </p:nvPr>
        </p:nvGraphicFramePr>
        <p:xfrm>
          <a:off x="2406410" y="2324866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01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6410" y="2324866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500071"/>
              </p:ext>
            </p:extLst>
          </p:nvPr>
        </p:nvGraphicFramePr>
        <p:xfrm>
          <a:off x="2381010" y="2991616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02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81010" y="2991616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610656"/>
              </p:ext>
            </p:extLst>
          </p:nvPr>
        </p:nvGraphicFramePr>
        <p:xfrm>
          <a:off x="2406410" y="4039351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03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6410" y="4039351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07760"/>
              </p:ext>
            </p:extLst>
          </p:nvPr>
        </p:nvGraphicFramePr>
        <p:xfrm>
          <a:off x="2377836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04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77836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491658"/>
              </p:ext>
            </p:extLst>
          </p:nvPr>
        </p:nvGraphicFramePr>
        <p:xfrm>
          <a:off x="5519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05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19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587008"/>
              </p:ext>
            </p:extLst>
          </p:nvPr>
        </p:nvGraphicFramePr>
        <p:xfrm>
          <a:off x="5505019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06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05019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925089"/>
              </p:ext>
            </p:extLst>
          </p:nvPr>
        </p:nvGraphicFramePr>
        <p:xfrm>
          <a:off x="3083104" y="1536630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07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83104" y="1536630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191204"/>
              </p:ext>
            </p:extLst>
          </p:nvPr>
        </p:nvGraphicFramePr>
        <p:xfrm>
          <a:off x="3067426" y="5268449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08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067426" y="5268449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081477"/>
              </p:ext>
            </p:extLst>
          </p:nvPr>
        </p:nvGraphicFramePr>
        <p:xfrm>
          <a:off x="6239898" y="1269200"/>
          <a:ext cx="1043147" cy="8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09" name="Equation" r:id="rId20" imgW="558800" imgH="431800" progId="Equation.3">
                  <p:embed/>
                </p:oleObj>
              </mc:Choice>
              <mc:Fallback>
                <p:oleObj name="Equation" r:id="rId20" imgW="558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239898" y="1269200"/>
                        <a:ext cx="1043147" cy="8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548205"/>
              </p:ext>
            </p:extLst>
          </p:nvPr>
        </p:nvGraphicFramePr>
        <p:xfrm>
          <a:off x="7757458" y="1276518"/>
          <a:ext cx="1114669" cy="8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10" name="Equation" r:id="rId22" imgW="596900" imgH="431800" progId="Equation.3">
                  <p:embed/>
                </p:oleObj>
              </mc:Choice>
              <mc:Fallback>
                <p:oleObj name="Equation" r:id="rId22" imgW="596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757458" y="1276518"/>
                        <a:ext cx="1114669" cy="8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442334"/>
              </p:ext>
            </p:extLst>
          </p:nvPr>
        </p:nvGraphicFramePr>
        <p:xfrm>
          <a:off x="6819901" y="4219575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11" name="Equation" r:id="rId24" imgW="876300" imgH="431800" progId="Equation.3">
                  <p:embed/>
                </p:oleObj>
              </mc:Choice>
              <mc:Fallback>
                <p:oleObj name="Equation" r:id="rId24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819901" y="4219575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917176"/>
              </p:ext>
            </p:extLst>
          </p:nvPr>
        </p:nvGraphicFramePr>
        <p:xfrm>
          <a:off x="6239898" y="2210497"/>
          <a:ext cx="1097294" cy="773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12" name="Equation" r:id="rId26" imgW="609600" imgH="431800" progId="Equation.3">
                  <p:embed/>
                </p:oleObj>
              </mc:Choice>
              <mc:Fallback>
                <p:oleObj name="Equation" r:id="rId26" imgW="609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239898" y="2210497"/>
                        <a:ext cx="1097294" cy="773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909658"/>
              </p:ext>
            </p:extLst>
          </p:nvPr>
        </p:nvGraphicFramePr>
        <p:xfrm>
          <a:off x="7757458" y="2210497"/>
          <a:ext cx="1075165" cy="773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13" name="Equation" r:id="rId28" imgW="596900" imgH="431800" progId="Equation.3">
                  <p:embed/>
                </p:oleObj>
              </mc:Choice>
              <mc:Fallback>
                <p:oleObj name="Equation" r:id="rId28" imgW="596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57458" y="2210497"/>
                        <a:ext cx="1075165" cy="773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6215116" y="1269200"/>
            <a:ext cx="2657011" cy="1722416"/>
          </a:xfrm>
          <a:prstGeom prst="rect">
            <a:avLst/>
          </a:prstGeom>
          <a:noFill/>
          <a:ln w="57150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8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 Graphs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8680"/>
            <a:ext cx="9144000" cy="53426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2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</a:t>
            </a:r>
            <a:r>
              <a:rPr lang="en-US" dirty="0" smtClean="0">
                <a:solidFill>
                  <a:srgbClr val="7F7F7F"/>
                </a:solidFill>
              </a:rPr>
              <a:t>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62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Repeated Sub-expressions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1958"/>
            <a:ext cx="9144000" cy="51995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2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</a:t>
            </a:r>
            <a:r>
              <a:rPr lang="en-US" dirty="0" smtClean="0">
                <a:solidFill>
                  <a:srgbClr val="7F7F7F"/>
                </a:solidFill>
              </a:rPr>
              <a:t>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43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 on Computation Graph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526301"/>
              </p:ext>
            </p:extLst>
          </p:nvPr>
        </p:nvGraphicFramePr>
        <p:xfrm>
          <a:off x="1685925" y="2371725"/>
          <a:ext cx="5873750" cy="281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2" name="Equation" r:id="rId4" imgW="2667000" imgH="1282700" progId="Equation.3">
                  <p:embed/>
                </p:oleObj>
              </mc:Choice>
              <mc:Fallback>
                <p:oleObj name="Equation" r:id="rId4" imgW="26670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5925" y="2371725"/>
                        <a:ext cx="5873750" cy="281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4808832" y="4624662"/>
            <a:ext cx="192344" cy="6547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08832" y="5208016"/>
            <a:ext cx="1818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Parents of </a:t>
            </a:r>
            <a:r>
              <a:rPr lang="en-US" sz="2400" i="1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u</a:t>
            </a:r>
            <a:r>
              <a:rPr lang="en-US" sz="2400" i="1" baseline="30000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lang="en-US" sz="2400" i="1" baseline="30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48648" y="1659309"/>
            <a:ext cx="3386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Maintain grad table</a:t>
            </a:r>
            <a:endParaRPr lang="en-US" sz="2400" i="1" baseline="30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659986" y="1912949"/>
            <a:ext cx="588662" cy="5278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93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Symbol-to-symbol Differentiation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</a:rPr>
              <a:t>Derivatives as computation graphs</a:t>
            </a:r>
          </a:p>
          <a:p>
            <a:pPr lvl="1"/>
            <a:r>
              <a:rPr lang="en-US" dirty="0" smtClean="0"/>
              <a:t>Same language for both forward and back-propagation</a:t>
            </a:r>
          </a:p>
          <a:p>
            <a:r>
              <a:rPr lang="en-US" dirty="0" smtClean="0"/>
              <a:t>During execution, replace symbolic inputs with numeric value</a:t>
            </a:r>
          </a:p>
          <a:p>
            <a:r>
              <a:rPr lang="en-US" dirty="0" smtClean="0"/>
              <a:t>Used by </a:t>
            </a:r>
            <a:r>
              <a:rPr lang="en-US" dirty="0" err="1" smtClean="0">
                <a:solidFill>
                  <a:srgbClr val="0000FF"/>
                </a:solidFill>
              </a:rPr>
              <a:t>Theano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00FF"/>
                </a:solidFill>
              </a:rPr>
              <a:t>TensorFlow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Symbol-to-number differentiation: e.g. Torch and </a:t>
            </a:r>
            <a:r>
              <a:rPr lang="en-US" dirty="0" err="1" smtClean="0"/>
              <a:t>Caffe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7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Symbol-to-symbol Differentiation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07" y="1417638"/>
            <a:ext cx="7678193" cy="49644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57333" y="1947333"/>
            <a:ext cx="2427111" cy="56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2035" y="6370008"/>
            <a:ext cx="250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 smtClean="0">
                <a:solidFill>
                  <a:srgbClr val="7F7F7F"/>
                </a:solidFill>
              </a:rPr>
              <a:t>Goodfellow</a:t>
            </a:r>
            <a:r>
              <a:rPr lang="en-US" dirty="0" smtClean="0">
                <a:solidFill>
                  <a:srgbClr val="7F7F7F"/>
                </a:solidFill>
              </a:rPr>
              <a:t> et al.  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74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Feed-forward Nets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0984"/>
            <a:ext cx="8681152" cy="52395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531554" y="5531555"/>
            <a:ext cx="2427111" cy="56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611314" y="5080289"/>
            <a:ext cx="3467427" cy="1636831"/>
          </a:xfrm>
          <a:prstGeom prst="wedgeRoundRectCallout">
            <a:avLst>
              <a:gd name="adj1" fmla="val -45432"/>
              <a:gd name="adj2" fmla="val -7272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Computational cost for forward/back prop: </a:t>
            </a:r>
            <a:r>
              <a:rPr lang="en-US" dirty="0" smtClean="0">
                <a:solidFill>
                  <a:srgbClr val="FF0000"/>
                </a:solidFill>
              </a:rPr>
              <a:t>O(#</a:t>
            </a:r>
            <a:r>
              <a:rPr lang="en-US" dirty="0" err="1" smtClean="0">
                <a:solidFill>
                  <a:srgbClr val="FF0000"/>
                </a:solidFill>
              </a:rPr>
              <a:t>num</a:t>
            </a:r>
            <a:r>
              <a:rPr lang="en-US" dirty="0" smtClean="0">
                <a:solidFill>
                  <a:srgbClr val="FF0000"/>
                </a:solidFill>
              </a:rPr>
              <a:t>-weights)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Memory cost: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O(#</a:t>
            </a:r>
            <a:r>
              <a:rPr lang="en-US" dirty="0" err="1" smtClean="0">
                <a:solidFill>
                  <a:srgbClr val="FF0000"/>
                </a:solidFill>
              </a:rPr>
              <a:t>num</a:t>
            </a:r>
            <a:r>
              <a:rPr lang="en-US" dirty="0" smtClean="0">
                <a:solidFill>
                  <a:srgbClr val="FF0000"/>
                </a:solidFill>
              </a:rPr>
              <a:t>-layers  x  </a:t>
            </a:r>
            <a:r>
              <a:rPr lang="en-US" dirty="0" err="1" smtClean="0">
                <a:solidFill>
                  <a:srgbClr val="FF0000"/>
                </a:solidFill>
              </a:rPr>
              <a:t>minibatch</a:t>
            </a:r>
            <a:r>
              <a:rPr lang="en-US" dirty="0" smtClean="0">
                <a:solidFill>
                  <a:srgbClr val="FF0000"/>
                </a:solidFill>
              </a:rPr>
              <a:t>-size)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35" y="6370008"/>
            <a:ext cx="250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 smtClean="0">
                <a:solidFill>
                  <a:srgbClr val="7F7F7F"/>
                </a:solidFill>
              </a:rPr>
              <a:t>Goodfellow</a:t>
            </a:r>
            <a:r>
              <a:rPr lang="en-US" dirty="0" smtClean="0">
                <a:solidFill>
                  <a:srgbClr val="7F7F7F"/>
                </a:solidFill>
              </a:rPr>
              <a:t> et al.  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57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SVM </a:t>
            </a:r>
            <a:r>
              <a:rPr lang="en-US" dirty="0" err="1" smtClean="0"/>
              <a:t>vs</a:t>
            </a:r>
            <a:r>
              <a:rPr lang="en-US" dirty="0" smtClean="0"/>
              <a:t>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Hand-written digit recognition: MNIST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948" y="2345396"/>
            <a:ext cx="5293388" cy="33150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0750" y="5921375"/>
            <a:ext cx="7366000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See illustration in notebook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5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Learning XOR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Optimal linear model (sq. loss)</a:t>
            </a:r>
          </a:p>
          <a:p>
            <a:pPr lvl="1"/>
            <a:r>
              <a:rPr lang="en-US" dirty="0" smtClean="0"/>
              <a:t>Predicts 0.5 on all points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1676400"/>
            <a:ext cx="49911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Learning XOR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76" y="1933703"/>
            <a:ext cx="2654299" cy="352571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599490"/>
              </p:ext>
            </p:extLst>
          </p:nvPr>
        </p:nvGraphicFramePr>
        <p:xfrm>
          <a:off x="4808538" y="1616203"/>
          <a:ext cx="3209925" cy="226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1" name="Equation" r:id="rId4" imgW="1041400" imgH="736600" progId="Equation.3">
                  <p:embed/>
                </p:oleObj>
              </mc:Choice>
              <mc:Fallback>
                <p:oleObj name="Equation" r:id="rId4" imgW="10414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8538" y="1616203"/>
                        <a:ext cx="3209925" cy="226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20750" y="5921375"/>
            <a:ext cx="7366000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See illustration in notebook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210624"/>
              </p:ext>
            </p:extLst>
          </p:nvPr>
        </p:nvGraphicFramePr>
        <p:xfrm>
          <a:off x="4751388" y="4775200"/>
          <a:ext cx="32480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2" name="Equation" r:id="rId6" imgW="1054100" imgH="203200" progId="Equation.3">
                  <p:embed/>
                </p:oleObj>
              </mc:Choice>
              <mc:Fallback>
                <p:oleObj name="Equation" r:id="rId6" imgW="1054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51388" y="4775200"/>
                        <a:ext cx="3248025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0" y="4175125"/>
            <a:ext cx="21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where,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605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Cost function</a:t>
            </a:r>
          </a:p>
          <a:p>
            <a:r>
              <a:rPr lang="en-US" dirty="0" smtClean="0"/>
              <a:t>Output units</a:t>
            </a:r>
          </a:p>
          <a:p>
            <a:r>
              <a:rPr lang="en-US" dirty="0" smtClean="0"/>
              <a:t>Hidden units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/>
              <a:t>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83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Cross-entropy between training data and model distribution (i.e. </a:t>
            </a:r>
            <a:r>
              <a:rPr lang="en-US" dirty="0" smtClean="0">
                <a:solidFill>
                  <a:srgbClr val="0000FF"/>
                </a:solidFill>
              </a:rPr>
              <a:t>negative log-likelihood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sz="1800" dirty="0"/>
          </a:p>
          <a:p>
            <a:endParaRPr lang="en-US" dirty="0" smtClean="0"/>
          </a:p>
          <a:p>
            <a:r>
              <a:rPr lang="en-US" dirty="0" smtClean="0"/>
              <a:t>Do not need to design separate cost functions </a:t>
            </a:r>
          </a:p>
          <a:p>
            <a:r>
              <a:rPr lang="en-US" dirty="0" smtClean="0"/>
              <a:t>Gradient of cost function must be large enough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049809"/>
            <a:ext cx="6311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6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743</Words>
  <Application>Microsoft Macintosh PowerPoint</Application>
  <PresentationFormat>On-screen Show (4:3)</PresentationFormat>
  <Paragraphs>215</Paragraphs>
  <Slides>46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Times</vt:lpstr>
      <vt:lpstr>Times New Roman</vt:lpstr>
      <vt:lpstr>Office Theme</vt:lpstr>
      <vt:lpstr>Equation</vt:lpstr>
      <vt:lpstr>Lecture 12-13: Basic Neural Nets  Deep Feedforward Networks CS 109B, STAT 121B, AC 209B, CSE 109B  </vt:lpstr>
      <vt:lpstr>Beyond Linear Models</vt:lpstr>
      <vt:lpstr>Traditional ML</vt:lpstr>
      <vt:lpstr>Deep Learning</vt:lpstr>
      <vt:lpstr>SVM vs Neural Networks</vt:lpstr>
      <vt:lpstr>Example: Learning XOR</vt:lpstr>
      <vt:lpstr>Example: Learning XOR</vt:lpstr>
      <vt:lpstr>Design Choices</vt:lpstr>
      <vt:lpstr>Cost Function</vt:lpstr>
      <vt:lpstr>Cost Function</vt:lpstr>
      <vt:lpstr>Cost Function</vt:lpstr>
      <vt:lpstr>Design Choices</vt:lpstr>
      <vt:lpstr>Output Units</vt:lpstr>
      <vt:lpstr>Softmax Output</vt:lpstr>
      <vt:lpstr>Mixture Density Output</vt:lpstr>
      <vt:lpstr>Design Choices</vt:lpstr>
      <vt:lpstr>Hidden Units</vt:lpstr>
      <vt:lpstr>ReLU</vt:lpstr>
      <vt:lpstr>Generalized ReLU</vt:lpstr>
      <vt:lpstr>Maxout </vt:lpstr>
      <vt:lpstr>Design Choices</vt:lpstr>
      <vt:lpstr>Universal Approximation Theorem</vt:lpstr>
      <vt:lpstr>Exponential Gain with Depth</vt:lpstr>
      <vt:lpstr>Exponential Gain with Depth</vt:lpstr>
      <vt:lpstr>Better Generalization with Depth</vt:lpstr>
      <vt:lpstr>Large, Shallow Nets Overfit More</vt:lpstr>
      <vt:lpstr>Design Choices</vt:lpstr>
      <vt:lpstr>Gradient-based Optimizer (e.g. stochastic gradient descent)</vt:lpstr>
      <vt:lpstr>Backpropagation</vt:lpstr>
      <vt:lpstr>Backprop: Arithmetic</vt:lpstr>
      <vt:lpstr>Backprop: Overview  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Computation Graphs</vt:lpstr>
      <vt:lpstr>Repeated Sub-expressions</vt:lpstr>
      <vt:lpstr>Backprop on Computation Graph</vt:lpstr>
      <vt:lpstr>Symbol-to-symbol Differentiation</vt:lpstr>
      <vt:lpstr>Symbol-to-symbol Differentiation</vt:lpstr>
      <vt:lpstr>Training Feed-forward Nets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186</cp:revision>
  <dcterms:created xsi:type="dcterms:W3CDTF">2017-11-02T16:57:55Z</dcterms:created>
  <dcterms:modified xsi:type="dcterms:W3CDTF">2018-03-05T02:33:35Z</dcterms:modified>
</cp:coreProperties>
</file>